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06" r:id="rId3"/>
    <p:sldId id="257" r:id="rId4"/>
    <p:sldId id="281" r:id="rId5"/>
    <p:sldId id="288" r:id="rId6"/>
    <p:sldId id="260" r:id="rId7"/>
    <p:sldId id="259" r:id="rId8"/>
    <p:sldId id="261" r:id="rId9"/>
    <p:sldId id="282" r:id="rId10"/>
    <p:sldId id="284" r:id="rId11"/>
    <p:sldId id="264" r:id="rId12"/>
    <p:sldId id="316" r:id="rId13"/>
    <p:sldId id="290" r:id="rId14"/>
    <p:sldId id="278" r:id="rId15"/>
    <p:sldId id="291" r:id="rId16"/>
    <p:sldId id="305" r:id="rId17"/>
    <p:sldId id="279" r:id="rId18"/>
    <p:sldId id="287" r:id="rId19"/>
    <p:sldId id="280" r:id="rId20"/>
    <p:sldId id="307" r:id="rId21"/>
    <p:sldId id="308" r:id="rId22"/>
    <p:sldId id="309" r:id="rId23"/>
    <p:sldId id="310" r:id="rId24"/>
    <p:sldId id="311" r:id="rId25"/>
    <p:sldId id="303" r:id="rId26"/>
    <p:sldId id="312" r:id="rId27"/>
    <p:sldId id="313" r:id="rId28"/>
    <p:sldId id="314" r:id="rId29"/>
    <p:sldId id="315" r:id="rId30"/>
    <p:sldId id="304" r:id="rId31"/>
    <p:sldId id="301" r:id="rId32"/>
    <p:sldId id="302" r:id="rId33"/>
    <p:sldId id="292" r:id="rId34"/>
    <p:sldId id="285" r:id="rId35"/>
    <p:sldId id="293" r:id="rId36"/>
    <p:sldId id="294" r:id="rId37"/>
    <p:sldId id="295" r:id="rId38"/>
    <p:sldId id="286" r:id="rId39"/>
    <p:sldId id="273" r:id="rId40"/>
    <p:sldId id="27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04" autoAdjust="0"/>
  </p:normalViewPr>
  <p:slideViewPr>
    <p:cSldViewPr snapToGrid="0" snapToObjects="1">
      <p:cViewPr varScale="1">
        <p:scale>
          <a:sx n="70" d="100"/>
          <a:sy n="70" d="100"/>
        </p:scale>
        <p:origin x="-20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33036-7CB3-A846-B43C-20654AF6F4D5}" type="datetimeFigureOut">
              <a:rPr lang="en-US" smtClean="0"/>
              <a:t>5/10/18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054CB-C0A1-8545-BECE-1AA7BBA666CC}" type="slidenum">
              <a:rPr lang="en-US" smtClean="0"/>
              <a:t>‹#›</a:t>
            </a:fld>
            <a:endParaRPr lang="en-US"/>
          </a:p>
        </p:txBody>
      </p:sp>
    </p:spTree>
    <p:extLst>
      <p:ext uri="{BB962C8B-B14F-4D97-AF65-F5344CB8AC3E}">
        <p14:creationId xmlns:p14="http://schemas.microsoft.com/office/powerpoint/2010/main" val="857346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C2054CB-C0A1-8545-BECE-1AA7BBA666CC}" type="slidenum">
              <a:rPr lang="en-US" smtClean="0"/>
              <a:t>1</a:t>
            </a:fld>
            <a:endParaRPr lang="en-US"/>
          </a:p>
        </p:txBody>
      </p:sp>
    </p:spTree>
    <p:extLst>
      <p:ext uri="{BB962C8B-B14F-4D97-AF65-F5344CB8AC3E}">
        <p14:creationId xmlns:p14="http://schemas.microsoft.com/office/powerpoint/2010/main" val="306444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10</a:t>
            </a:fld>
            <a:endParaRPr lang="en-US"/>
          </a:p>
        </p:txBody>
      </p:sp>
    </p:spTree>
    <p:extLst>
      <p:ext uri="{BB962C8B-B14F-4D97-AF65-F5344CB8AC3E}">
        <p14:creationId xmlns:p14="http://schemas.microsoft.com/office/powerpoint/2010/main" val="15514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is recalled first because we use the head as a cue</a:t>
            </a:r>
          </a:p>
          <a:p>
            <a:r>
              <a:rPr lang="en-US" baseline="0" dirty="0" smtClean="0"/>
              <a:t>Using A as the next cue, both A and B are close in episodic similarity, but A is inhibited</a:t>
            </a:r>
          </a:p>
          <a:p>
            <a:r>
              <a:rPr lang="en-US" baseline="0" dirty="0" smtClean="0"/>
              <a:t>Using B as the next cue, A B C are similar in time, but B is heavily inhibited and A was more recently retrieved than C so it is penalized</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11</a:t>
            </a:fld>
            <a:endParaRPr lang="en-US"/>
          </a:p>
        </p:txBody>
      </p:sp>
    </p:spTree>
    <p:extLst>
      <p:ext uri="{BB962C8B-B14F-4D97-AF65-F5344CB8AC3E}">
        <p14:creationId xmlns:p14="http://schemas.microsoft.com/office/powerpoint/2010/main" val="2571108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the results of the model simulations</a:t>
            </a:r>
            <a:r>
              <a:rPr lang="en-US" baseline="0" dirty="0" smtClean="0"/>
              <a:t>, starting with the </a:t>
            </a:r>
            <a:r>
              <a:rPr lang="en-US" baseline="0" dirty="0" err="1" smtClean="0"/>
              <a:t>attentional</a:t>
            </a:r>
            <a:r>
              <a:rPr lang="en-US" baseline="0" dirty="0" smtClean="0"/>
              <a:t> refreshing version of the model first.</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12</a:t>
            </a:fld>
            <a:endParaRPr lang="en-US"/>
          </a:p>
        </p:txBody>
      </p:sp>
    </p:spTree>
    <p:extLst>
      <p:ext uri="{BB962C8B-B14F-4D97-AF65-F5344CB8AC3E}">
        <p14:creationId xmlns:p14="http://schemas.microsoft.com/office/powerpoint/2010/main" val="427039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I’m plotting cognitive load on the x-axis</a:t>
            </a:r>
            <a:r>
              <a:rPr lang="en-US" baseline="0" dirty="0" smtClean="0"/>
              <a:t> and mean WM span on the y-axis. The left panel comes from using my artificial CL – remember that is when I prevent the model from being able to use refreshing for a certain amount of time. The right panel comes from using task-induced CL – that is when the model actually completes a distracting task, in this case parity or spatial judgments. The solid line is the model and the dashed line comes from the human regression that I showed you earlier.</a:t>
            </a:r>
          </a:p>
          <a:p>
            <a:r>
              <a:rPr lang="en-US" baseline="0" dirty="0" smtClean="0"/>
              <a:t>The model does a good job of capturing the linear relationship, and the fit is closer for the task-based CL. Notice also that despite increasing the pace of the distractor task, the model does not produce CL above .7 or so. I’ll return to that in a moment.</a:t>
            </a:r>
          </a:p>
        </p:txBody>
      </p:sp>
      <p:sp>
        <p:nvSpPr>
          <p:cNvPr id="4" name="Slide Number Placeholder 3"/>
          <p:cNvSpPr>
            <a:spLocks noGrp="1"/>
          </p:cNvSpPr>
          <p:nvPr>
            <p:ph type="sldNum" sz="quarter" idx="10"/>
          </p:nvPr>
        </p:nvSpPr>
        <p:spPr/>
        <p:txBody>
          <a:bodyPr/>
          <a:lstStyle/>
          <a:p>
            <a:fld id="{9C2054CB-C0A1-8545-BECE-1AA7BBA666CC}" type="slidenum">
              <a:rPr lang="en-US" smtClean="0"/>
              <a:t>13</a:t>
            </a:fld>
            <a:endParaRPr lang="en-US"/>
          </a:p>
        </p:txBody>
      </p:sp>
    </p:spTree>
    <p:extLst>
      <p:ext uri="{BB962C8B-B14F-4D97-AF65-F5344CB8AC3E}">
        <p14:creationId xmlns:p14="http://schemas.microsoft.com/office/powerpoint/2010/main" val="216639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implement</a:t>
            </a:r>
            <a:r>
              <a:rPr lang="en-US" baseline="0" dirty="0" smtClean="0"/>
              <a:t> articulatory rehearsal by using two parallel loops: the </a:t>
            </a:r>
            <a:r>
              <a:rPr lang="en-US" baseline="0" dirty="0" err="1" smtClean="0"/>
              <a:t>attentional</a:t>
            </a:r>
            <a:r>
              <a:rPr lang="en-US" baseline="0" dirty="0" smtClean="0"/>
              <a:t> refreshing loop I just described actually does the work of boosting each item’s activation, while a second, articulatory or phonological loop, operates on auditory representations. This loop repeatedly pulls words the model recently heard from its aural buffer and then silently repeats it to itself, reloading the loop.</a:t>
            </a:r>
          </a:p>
          <a:p>
            <a:r>
              <a:rPr lang="en-US" baseline="0" dirty="0" smtClean="0"/>
              <a:t>Although both loops may take different amounts of time to cycle, when they line up, as in when they both are ready retrieve or vocalize another item at the same time, the auditory representation is used as the retrieval cue for instead of the just-retrieved memory representation. This allows much weaker items to be retrieved because it avoids having to use the temporal similarity penalty.</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14</a:t>
            </a:fld>
            <a:endParaRPr lang="en-US"/>
          </a:p>
        </p:txBody>
      </p:sp>
    </p:spTree>
    <p:extLst>
      <p:ext uri="{BB962C8B-B14F-4D97-AF65-F5344CB8AC3E}">
        <p14:creationId xmlns:p14="http://schemas.microsoft.com/office/powerpoint/2010/main" val="326990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results for the version of the model that uses articulatory rehearsal.</a:t>
            </a:r>
            <a:r>
              <a:rPr lang="en-US" baseline="0" dirty="0" smtClean="0"/>
              <a:t> There are two things to note about these figures. The first is that this version of the model is much more variable. The second is that the effect of CL has been reduced.</a:t>
            </a:r>
          </a:p>
          <a:p>
            <a:r>
              <a:rPr lang="en-US" baseline="0" dirty="0" smtClean="0"/>
              <a:t>Another interesting feature of these results is that in the task-based CL condition, the model again refuses to produce CL greater than 0.7. If I color code these figures by the pace of the distractor task</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15</a:t>
            </a:fld>
            <a:endParaRPr lang="en-US"/>
          </a:p>
        </p:txBody>
      </p:sp>
    </p:spTree>
    <p:extLst>
      <p:ext uri="{BB962C8B-B14F-4D97-AF65-F5344CB8AC3E}">
        <p14:creationId xmlns:p14="http://schemas.microsoft.com/office/powerpoint/2010/main" val="242884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…so that the pace and therefore CL increases as the colors get colder,</a:t>
            </a:r>
            <a:r>
              <a:rPr lang="is-IS" baseline="0" dirty="0" smtClean="0"/>
              <a:t> we can see that unexpectedly the fastest paces are not the furthest to the right, meaning that they do not yield the highest CL. What’s happening is that the model learns that it cannot reliably respond quick enough in this high-paced condition and begins to use a less accurate but faster strategy. What’s great is that the linear relationship between span and CL seems to still hold </a:t>
            </a:r>
            <a:r>
              <a:rPr lang="is-IS" baseline="0" smtClean="0"/>
              <a:t>despite this change in strategy.</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16</a:t>
            </a:fld>
            <a:endParaRPr lang="en-US"/>
          </a:p>
        </p:txBody>
      </p:sp>
    </p:spTree>
    <p:extLst>
      <p:ext uri="{BB962C8B-B14F-4D97-AF65-F5344CB8AC3E}">
        <p14:creationId xmlns:p14="http://schemas.microsoft.com/office/powerpoint/2010/main" val="185862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our model provides support for the hypothesis of a linear relationship between WM</a:t>
            </a:r>
            <a:r>
              <a:rPr lang="en-US" baseline="0" dirty="0" smtClean="0"/>
              <a:t> span and CL</a:t>
            </a:r>
            <a:r>
              <a:rPr lang="en-US" dirty="0" smtClean="0"/>
              <a:t>,</a:t>
            </a:r>
            <a:r>
              <a:rPr lang="en-US" baseline="0" dirty="0" smtClean="0"/>
              <a:t> at least for the </a:t>
            </a:r>
            <a:r>
              <a:rPr lang="en-US" baseline="0" dirty="0" err="1" smtClean="0"/>
              <a:t>attentional</a:t>
            </a:r>
            <a:r>
              <a:rPr lang="en-US" baseline="0" dirty="0" smtClean="0"/>
              <a:t> refreshing mechanism.</a:t>
            </a:r>
          </a:p>
          <a:p>
            <a:r>
              <a:rPr lang="en-US" baseline="0" dirty="0" smtClean="0"/>
              <a:t>The articulatory rehearsal version of the model also appears to predict a linear function, although the greater variance leaves this conclusion tenuous for the time being.</a:t>
            </a:r>
          </a:p>
          <a:p>
            <a:r>
              <a:rPr lang="en-US" baseline="0" dirty="0" smtClean="0"/>
              <a:t>We also just saw that the model continues to predict this linear relationship despite shifts in distractor processing strategy.</a:t>
            </a:r>
          </a:p>
          <a:p>
            <a:r>
              <a:rPr lang="en-US" dirty="0" smtClean="0"/>
              <a:t>We found some indication that the effect of CL is stronger when the model completes a distractor task compared</a:t>
            </a:r>
            <a:r>
              <a:rPr lang="en-US" baseline="0" dirty="0" smtClean="0"/>
              <a:t> to when it is simply locked out during the artificial CL condition.</a:t>
            </a:r>
          </a:p>
          <a:p>
            <a:r>
              <a:rPr lang="en-US" baseline="0" dirty="0" smtClean="0"/>
              <a:t>This may be because when completing a distractor task the model is firing other productions instead of just waiting around.</a:t>
            </a:r>
          </a:p>
          <a:p>
            <a:r>
              <a:rPr lang="en-US" baseline="0" dirty="0" smtClean="0"/>
              <a:t>It may also be because during the distractor task, each distractor, and thus each period of CL, is distributed evenly throughout the task, while during the artificial load condition if say 50% CL was desired, then the model was forced to be idle for the first half of the period and free the second half.</a:t>
            </a:r>
          </a:p>
          <a:p>
            <a:r>
              <a:rPr lang="en-US" baseline="0" dirty="0" smtClean="0"/>
              <a:t>We plan to investigate these potential explanations in future iterations of the model.</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17</a:t>
            </a:fld>
            <a:endParaRPr lang="en-US"/>
          </a:p>
        </p:txBody>
      </p:sp>
    </p:spTree>
    <p:extLst>
      <p:ext uri="{BB962C8B-B14F-4D97-AF65-F5344CB8AC3E}">
        <p14:creationId xmlns:p14="http://schemas.microsoft.com/office/powerpoint/2010/main" val="3486820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we extended our earlier work with the </a:t>
            </a:r>
            <a:r>
              <a:rPr lang="en-US" dirty="0" err="1" smtClean="0"/>
              <a:t>attentional</a:t>
            </a:r>
            <a:r>
              <a:rPr lang="en-US" dirty="0" smtClean="0"/>
              <a:t> refreshing version of the model by exploring a larger extent of CL and by incorporating</a:t>
            </a:r>
            <a:r>
              <a:rPr lang="en-US" baseline="0" dirty="0" smtClean="0"/>
              <a:t> an articulatory rehearsal mechanism. The increased variability in WM spans caused by this rehearsal mechanism is surprising and suggests that it requires further refinement. Additionally, I’ve played with adding articulatory suppression to the model and found that it has some trouble, so we need to take a look at whether there are alternative methods to solve the problem. The good news is that because we are asking these process level questions within a computational model, we can use the model to establish the predictions of alternative methods and then identify the critical experiment needed to discriminate among them.</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18</a:t>
            </a:fld>
            <a:endParaRPr lang="en-US"/>
          </a:p>
        </p:txBody>
      </p:sp>
    </p:spTree>
    <p:extLst>
      <p:ext uri="{BB962C8B-B14F-4D97-AF65-F5344CB8AC3E}">
        <p14:creationId xmlns:p14="http://schemas.microsoft.com/office/powerpoint/2010/main" val="1860695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38F9253-2951-CB41-B7DB-07EC48F59DBD}" type="slidenum">
              <a:rPr lang="en-US" smtClean="0"/>
              <a:t>20</a:t>
            </a:fld>
            <a:endParaRPr lang="en-US"/>
          </a:p>
        </p:txBody>
      </p:sp>
    </p:spTree>
    <p:extLst>
      <p:ext uri="{BB962C8B-B14F-4D97-AF65-F5344CB8AC3E}">
        <p14:creationId xmlns:p14="http://schemas.microsoft.com/office/powerpoint/2010/main" val="39094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topic of my talk is working memory. I think we all have a general</a:t>
            </a:r>
            <a:r>
              <a:rPr lang="en-US" baseline="0" dirty="0" smtClean="0"/>
              <a:t> idea as to what that is. It is commonly thought of as a store or sketchpad for holding, and potentially manipulating, information over short periods of time.</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2</a:t>
            </a:fld>
            <a:endParaRPr lang="en-US"/>
          </a:p>
        </p:txBody>
      </p:sp>
    </p:spTree>
    <p:extLst>
      <p:ext uri="{BB962C8B-B14F-4D97-AF65-F5344CB8AC3E}">
        <p14:creationId xmlns:p14="http://schemas.microsoft.com/office/powerpoint/2010/main" val="181584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ACT-R is the domain, this is what is going on in the domain</a:t>
            </a:r>
          </a:p>
          <a:p>
            <a:endParaRPr lang="en-US" baseline="0" dirty="0" smtClean="0"/>
          </a:p>
          <a:p>
            <a:r>
              <a:rPr lang="en-US" baseline="0" dirty="0" smtClean="0"/>
              <a:t>Make it clear this is what I did</a:t>
            </a:r>
          </a:p>
          <a:p>
            <a:r>
              <a:rPr lang="en-US" baseline="0" dirty="0" smtClean="0"/>
              <a:t>----- Meeting Notes (3/27/17 16:39) -----</a:t>
            </a:r>
          </a:p>
          <a:p>
            <a:r>
              <a:rPr lang="en-US" baseline="0" dirty="0" smtClean="0"/>
              <a:t>Add the word "Background" in top left corner then change to "Current Work" or something to designate this is what I did</a:t>
            </a:r>
          </a:p>
        </p:txBody>
      </p:sp>
      <p:sp>
        <p:nvSpPr>
          <p:cNvPr id="4" name="Slide Number Placeholder 3"/>
          <p:cNvSpPr>
            <a:spLocks noGrp="1"/>
          </p:cNvSpPr>
          <p:nvPr>
            <p:ph type="sldNum" sz="quarter" idx="10"/>
          </p:nvPr>
        </p:nvSpPr>
        <p:spPr/>
        <p:txBody>
          <a:bodyPr/>
          <a:lstStyle/>
          <a:p>
            <a:fld id="{D38F9253-2951-CB41-B7DB-07EC48F59DBD}" type="slidenum">
              <a:rPr lang="en-US" smtClean="0"/>
              <a:t>21</a:t>
            </a:fld>
            <a:endParaRPr lang="en-US"/>
          </a:p>
        </p:txBody>
      </p:sp>
    </p:spTree>
    <p:extLst>
      <p:ext uri="{BB962C8B-B14F-4D97-AF65-F5344CB8AC3E}">
        <p14:creationId xmlns:p14="http://schemas.microsoft.com/office/powerpoint/2010/main" val="4149971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HYPOTHESES</a:t>
            </a:r>
          </a:p>
          <a:p>
            <a:pPr marL="171450" indent="-171450">
              <a:buFontTx/>
              <a:buChar char="-"/>
            </a:pPr>
            <a:r>
              <a:rPr lang="en-US" sz="1200" b="0" i="0" u="none" strike="noStrike" kern="1200" baseline="0" dirty="0" smtClean="0">
                <a:solidFill>
                  <a:schemeClr val="tx1"/>
                </a:solidFill>
                <a:latin typeface="+mn-lt"/>
                <a:ea typeface="+mn-ea"/>
                <a:cs typeface="+mn-cs"/>
              </a:rPr>
              <a:t>Mention feedback</a:t>
            </a:r>
          </a:p>
          <a:p>
            <a:pPr marL="171450" indent="-171450">
              <a:buFontTx/>
              <a:buChar char="-"/>
            </a:pPr>
            <a:r>
              <a:rPr lang="en-US" sz="1200" b="0" i="0" u="none" strike="noStrike" kern="1200" baseline="0" dirty="0" smtClean="0">
                <a:solidFill>
                  <a:schemeClr val="tx1"/>
                </a:solidFill>
                <a:latin typeface="+mn-lt"/>
                <a:ea typeface="+mn-ea"/>
                <a:cs typeface="+mn-cs"/>
              </a:rPr>
              <a:t>Address timeline on next slide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BB06F6-49BF-EA4A-872E-5A5DD4949608}" type="slidenum">
              <a:rPr lang="en-US" smtClean="0"/>
              <a:t>25</a:t>
            </a:fld>
            <a:endParaRPr lang="en-US"/>
          </a:p>
        </p:txBody>
      </p:sp>
    </p:spTree>
    <p:extLst>
      <p:ext uri="{BB962C8B-B14F-4D97-AF65-F5344CB8AC3E}">
        <p14:creationId xmlns:p14="http://schemas.microsoft.com/office/powerpoint/2010/main" val="365589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time</a:t>
            </a:r>
            <a:r>
              <a:rPr lang="en-US" baseline="0" dirty="0" smtClean="0"/>
              <a:t> based resource sharing, or TBRS, model, which I will talk about today, instead proposes that WM is an active mechanism that focuses attention on a single item at a time for either maintenance or processing, and this focused item gains strength or activation which makes it more likely to be recalled later.</a:t>
            </a:r>
          </a:p>
          <a:p>
            <a:r>
              <a:rPr lang="en-US" baseline="0" dirty="0" smtClean="0"/>
              <a:t>Now, anything that is not currently in the focus of attention undergoes temporal decay and becomes harder to recall.</a:t>
            </a:r>
          </a:p>
          <a:p>
            <a:r>
              <a:rPr lang="en-US" baseline="0" dirty="0" smtClean="0"/>
              <a:t>This means that the more time you have to use attention for maintenance, the more information that can be retained; whereas the less time time you have for maintenance, because attention is needed elsewhere, the less information that will be retained. </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3</a:t>
            </a:fld>
            <a:endParaRPr lang="en-US"/>
          </a:p>
        </p:txBody>
      </p:sp>
    </p:spTree>
    <p:extLst>
      <p:ext uri="{BB962C8B-B14F-4D97-AF65-F5344CB8AC3E}">
        <p14:creationId xmlns:p14="http://schemas.microsoft.com/office/powerpoint/2010/main" val="273587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a:t>
            </a:r>
            <a:r>
              <a:rPr lang="en-US" dirty="0" smtClean="0"/>
              <a:t> consider the</a:t>
            </a:r>
            <a:r>
              <a:rPr lang="en-US" baseline="0" dirty="0" smtClean="0"/>
              <a:t> dual task paradigm that is commonly used to study WM. You’re typically required to remember a list of some kind, in this case letters, while performing some distracting task, in this case reporting whether a number is odd or even. ((Example))</a:t>
            </a:r>
          </a:p>
          <a:p>
            <a:r>
              <a:rPr lang="en-US" baseline="0" dirty="0" smtClean="0"/>
              <a:t>If we want to predict how much of the list will be recalled at the end, according to TBRS we need to consider how much time was available for maintenance. Now in practice it is often easier to consider how much time was unavailable for maintenance. In this case we can take a set of letters and treat the RT to each letter as a proxy for the distractor’s processing time. If we add up the RTs over a certain period of the task, we can calculate the total processing time.</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4</a:t>
            </a:fld>
            <a:endParaRPr lang="en-US"/>
          </a:p>
        </p:txBody>
      </p:sp>
    </p:spTree>
    <p:extLst>
      <p:ext uri="{BB962C8B-B14F-4D97-AF65-F5344CB8AC3E}">
        <p14:creationId xmlns:p14="http://schemas.microsoft.com/office/powerpoint/2010/main" val="204791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if we divide the total processing time by the total task time, we get a proportion called cognitive load. TBRS predicts that observed WM span, or essentially the average number of items recalled, is a linear function of this CL.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38F9253-2951-CB41-B7DB-07EC48F59DBD}" type="slidenum">
              <a:rPr lang="en-US" smtClean="0"/>
              <a:t>5</a:t>
            </a:fld>
            <a:endParaRPr lang="en-US"/>
          </a:p>
        </p:txBody>
      </p:sp>
    </p:spTree>
    <p:extLst>
      <p:ext uri="{BB962C8B-B14F-4D97-AF65-F5344CB8AC3E}">
        <p14:creationId xmlns:p14="http://schemas.microsoft.com/office/powerpoint/2010/main" val="292194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Barrouillet</a:t>
            </a:r>
            <a:r>
              <a:rPr lang="en-US" dirty="0" smtClean="0"/>
              <a:t>,</a:t>
            </a:r>
            <a:r>
              <a:rPr lang="en-US" baseline="0" dirty="0" smtClean="0"/>
              <a:t> </a:t>
            </a:r>
            <a:r>
              <a:rPr lang="en-US" baseline="0" dirty="0" err="1" smtClean="0"/>
              <a:t>Camos</a:t>
            </a:r>
            <a:r>
              <a:rPr lang="en-US" baseline="0" dirty="0" smtClean="0"/>
              <a:t>, and colleagues have repeatedly demonstrated this linear function using a variety of distractor tasks. This figure here comes from a meta-analysis of 14 different conditions. What’s important is that this figure shows that the type of distractor task doesn’t affect how much information is retained, rather it is the temporal dynamics of the task that are important.</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6</a:t>
            </a:fld>
            <a:endParaRPr lang="en-US"/>
          </a:p>
        </p:txBody>
      </p:sp>
    </p:spTree>
    <p:extLst>
      <p:ext uri="{BB962C8B-B14F-4D97-AF65-F5344CB8AC3E}">
        <p14:creationId xmlns:p14="http://schemas.microsoft.com/office/powerpoint/2010/main" val="61775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I’ve shown you evidence for the TBRS model, I want to talk about way in which it is underspecified, which I will address later in the talk.</a:t>
            </a:r>
          </a:p>
          <a:p>
            <a:r>
              <a:rPr lang="en-US" baseline="0" dirty="0" smtClean="0"/>
              <a:t>The first shortcoming of TBRS is that it does not describe exactly how the distractor task is to be completed. This may seem to specific for what is supposed to be a model of memory, but TBRS says that overall performance is the result of interactions between maintenance and processing. So the processing demands can affect what you remember, and the memory demands can affect your processing strategy. In order to have a complete theory of WM, we need to have a model that addresses the entire task, not just the memory component.</a:t>
            </a:r>
          </a:p>
          <a:p>
            <a:endParaRPr lang="en-US" baseline="0" dirty="0" smtClean="0"/>
          </a:p>
          <a:p>
            <a:r>
              <a:rPr lang="en-US" baseline="0" dirty="0" smtClean="0"/>
              <a:t>The second issue with TBRS is that if we look at the range of CL that has been tested with humans, it has been rather limited to the middle of the continuum. This is a problem because the hypothesis is that the relationship between span and CL is linear.</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7</a:t>
            </a:fld>
            <a:endParaRPr lang="en-US"/>
          </a:p>
        </p:txBody>
      </p:sp>
    </p:spTree>
    <p:extLst>
      <p:ext uri="{BB962C8B-B14F-4D97-AF65-F5344CB8AC3E}">
        <p14:creationId xmlns:p14="http://schemas.microsoft.com/office/powerpoint/2010/main" val="401348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8</a:t>
            </a:fld>
            <a:endParaRPr lang="en-US"/>
          </a:p>
        </p:txBody>
      </p:sp>
    </p:spTree>
    <p:extLst>
      <p:ext uri="{BB962C8B-B14F-4D97-AF65-F5344CB8AC3E}">
        <p14:creationId xmlns:p14="http://schemas.microsoft.com/office/powerpoint/2010/main" val="61775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last point is that many</a:t>
            </a:r>
            <a:r>
              <a:rPr lang="en-US" baseline="0" dirty="0" smtClean="0"/>
              <a:t> theories of WM have proposed a specialized verbal mechanism for articulatory rehearsal. Think </a:t>
            </a:r>
            <a:r>
              <a:rPr lang="en-US" baseline="0" dirty="0" err="1" smtClean="0"/>
              <a:t>Baddeley’s</a:t>
            </a:r>
            <a:r>
              <a:rPr lang="en-US" baseline="0" dirty="0" smtClean="0"/>
              <a:t> phonological loop. </a:t>
            </a:r>
            <a:r>
              <a:rPr lang="en-US" baseline="0" dirty="0" err="1" smtClean="0"/>
              <a:t>Camos</a:t>
            </a:r>
            <a:r>
              <a:rPr lang="en-US" baseline="0" dirty="0" smtClean="0"/>
              <a:t> and </a:t>
            </a:r>
            <a:r>
              <a:rPr lang="en-US" baseline="0" dirty="0" err="1" smtClean="0"/>
              <a:t>Barrouillet</a:t>
            </a:r>
            <a:r>
              <a:rPr lang="en-US" baseline="0" dirty="0" smtClean="0"/>
              <a:t> have begun studying how such an ability allows you to remember more information than can be explained by </a:t>
            </a:r>
            <a:r>
              <a:rPr lang="en-US" baseline="0" dirty="0" err="1" smtClean="0"/>
              <a:t>attentional</a:t>
            </a:r>
            <a:r>
              <a:rPr lang="en-US" baseline="0" dirty="0" smtClean="0"/>
              <a:t> refreshing alone, but the exact nature of the interaction between these two mechanisms has yet to be formalized.</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9</a:t>
            </a:fld>
            <a:endParaRPr lang="en-US"/>
          </a:p>
        </p:txBody>
      </p:sp>
    </p:spTree>
    <p:extLst>
      <p:ext uri="{BB962C8B-B14F-4D97-AF65-F5344CB8AC3E}">
        <p14:creationId xmlns:p14="http://schemas.microsoft.com/office/powerpoint/2010/main" val="248220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16717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297095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382059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292729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3B93B-5700-8246-9BF2-BCC31F0FB261}" type="datetimeFigureOut">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369222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33B93B-5700-8246-9BF2-BCC31F0FB261}" type="datetimeFigureOut">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299489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3B93B-5700-8246-9BF2-BCC31F0FB261}" type="datetimeFigureOut">
              <a:rPr lang="en-US" smtClean="0"/>
              <a:t>5/10/18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399691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33B93B-5700-8246-9BF2-BCC31F0FB261}" type="datetimeFigureOut">
              <a:rPr lang="en-US" smtClean="0"/>
              <a:t>5/10/18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120699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3B93B-5700-8246-9BF2-BCC31F0FB261}" type="datetimeFigureOut">
              <a:rPr lang="en-US" smtClean="0"/>
              <a:t>5/10/18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386233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B93B-5700-8246-9BF2-BCC31F0FB261}" type="datetimeFigureOut">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11867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B93B-5700-8246-9BF2-BCC31F0FB261}" type="datetimeFigureOut">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79C7-ECD7-8448-916B-010B85039219}" type="slidenum">
              <a:rPr lang="en-US" smtClean="0"/>
              <a:t>‹#›</a:t>
            </a:fld>
            <a:endParaRPr lang="en-US"/>
          </a:p>
        </p:txBody>
      </p:sp>
    </p:spTree>
    <p:extLst>
      <p:ext uri="{BB962C8B-B14F-4D97-AF65-F5344CB8AC3E}">
        <p14:creationId xmlns:p14="http://schemas.microsoft.com/office/powerpoint/2010/main" val="1235751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3B93B-5700-8246-9BF2-BCC31F0FB261}" type="datetimeFigureOut">
              <a:rPr lang="en-US" smtClean="0"/>
              <a:t>5/10/18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179C7-ECD7-8448-916B-010B85039219}" type="slidenum">
              <a:rPr lang="en-US" smtClean="0"/>
              <a:t>‹#›</a:t>
            </a:fld>
            <a:endParaRPr lang="en-US"/>
          </a:p>
        </p:txBody>
      </p:sp>
    </p:spTree>
    <p:extLst>
      <p:ext uri="{BB962C8B-B14F-4D97-AF65-F5344CB8AC3E}">
        <p14:creationId xmlns:p14="http://schemas.microsoft.com/office/powerpoint/2010/main" val="2324010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058" y="1596501"/>
            <a:ext cx="8680823" cy="1470025"/>
          </a:xfrm>
        </p:spPr>
        <p:txBody>
          <a:bodyPr>
            <a:normAutofit fontScale="90000"/>
          </a:bodyPr>
          <a:lstStyle/>
          <a:p>
            <a:r>
              <a:rPr lang="en-US" dirty="0"/>
              <a:t>Extending an </a:t>
            </a:r>
            <a:r>
              <a:rPr lang="en-US" dirty="0" smtClean="0"/>
              <a:t>Integrated Computational Model </a:t>
            </a:r>
            <a:r>
              <a:rPr lang="en-US" dirty="0"/>
              <a:t>of the </a:t>
            </a:r>
            <a:r>
              <a:rPr lang="en-US" dirty="0" smtClean="0"/>
              <a:t>Time-Based Resource-Sharing Theory </a:t>
            </a:r>
            <a:r>
              <a:rPr lang="en-US" dirty="0"/>
              <a:t>of </a:t>
            </a:r>
            <a:r>
              <a:rPr lang="en-US" dirty="0" smtClean="0"/>
              <a:t>Working Memory</a:t>
            </a:r>
            <a:r>
              <a:rPr lang="en-US" dirty="0"/>
              <a:t/>
            </a:r>
            <a:br>
              <a:rPr lang="en-US" dirty="0"/>
            </a:br>
            <a:endParaRPr lang="en-US" dirty="0"/>
          </a:p>
        </p:txBody>
      </p:sp>
      <p:sp>
        <p:nvSpPr>
          <p:cNvPr id="3" name="Subtitle 2"/>
          <p:cNvSpPr>
            <a:spLocks noGrp="1"/>
          </p:cNvSpPr>
          <p:nvPr>
            <p:ph type="subTitle" idx="1"/>
          </p:nvPr>
        </p:nvSpPr>
        <p:spPr>
          <a:xfrm>
            <a:off x="1371600" y="3886199"/>
            <a:ext cx="6400800" cy="2329329"/>
          </a:xfrm>
        </p:spPr>
        <p:txBody>
          <a:bodyPr>
            <a:normAutofit/>
          </a:bodyPr>
          <a:lstStyle/>
          <a:p>
            <a:r>
              <a:rPr lang="en-US" dirty="0" smtClean="0">
                <a:solidFill>
                  <a:schemeClr val="tx1"/>
                </a:solidFill>
              </a:rPr>
              <a:t>Joseph Glavan		Joseph </a:t>
            </a:r>
            <a:r>
              <a:rPr lang="en-US" dirty="0" err="1" smtClean="0">
                <a:solidFill>
                  <a:schemeClr val="tx1"/>
                </a:solidFill>
              </a:rPr>
              <a:t>Houpt</a:t>
            </a:r>
            <a:endParaRPr lang="en-US" dirty="0" smtClean="0">
              <a:solidFill>
                <a:schemeClr val="tx1"/>
              </a:solidFill>
            </a:endParaRPr>
          </a:p>
          <a:p>
            <a:r>
              <a:rPr lang="en-US" sz="2400" dirty="0" smtClean="0">
                <a:solidFill>
                  <a:schemeClr val="tx1"/>
                </a:solidFill>
              </a:rPr>
              <a:t>Wright State University</a:t>
            </a:r>
          </a:p>
          <a:p>
            <a:endParaRPr lang="en-US" sz="2400" dirty="0" smtClean="0">
              <a:solidFill>
                <a:schemeClr val="tx1"/>
              </a:solidFill>
            </a:endParaRPr>
          </a:p>
          <a:p>
            <a:r>
              <a:rPr lang="en-US" sz="2400" dirty="0" smtClean="0">
                <a:solidFill>
                  <a:schemeClr val="tx1"/>
                </a:solidFill>
              </a:rPr>
              <a:t>May 12, 2018</a:t>
            </a:r>
            <a:endParaRPr lang="en-US" sz="2400" dirty="0">
              <a:solidFill>
                <a:schemeClr val="tx1"/>
              </a:solidFill>
            </a:endParaRPr>
          </a:p>
        </p:txBody>
      </p:sp>
    </p:spTree>
    <p:extLst>
      <p:ext uri="{BB962C8B-B14F-4D97-AF65-F5344CB8AC3E}">
        <p14:creationId xmlns:p14="http://schemas.microsoft.com/office/powerpoint/2010/main" val="40517418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TBRS Is Underspecified</a:t>
            </a:r>
            <a:endParaRPr lang="en-US" dirty="0"/>
          </a:p>
        </p:txBody>
      </p:sp>
      <p:sp>
        <p:nvSpPr>
          <p:cNvPr id="3" name="Content Placeholder 2"/>
          <p:cNvSpPr>
            <a:spLocks noGrp="1"/>
          </p:cNvSpPr>
          <p:nvPr>
            <p:ph idx="1"/>
          </p:nvPr>
        </p:nvSpPr>
        <p:spPr>
          <a:xfrm>
            <a:off x="457200" y="1600200"/>
            <a:ext cx="8229600" cy="4973918"/>
          </a:xfrm>
        </p:spPr>
        <p:txBody>
          <a:bodyPr>
            <a:normAutofit lnSpcReduction="10000"/>
          </a:bodyPr>
          <a:lstStyle/>
          <a:p>
            <a:pPr marL="514350" indent="-514350">
              <a:buFont typeface="+mj-lt"/>
              <a:buAutoNum type="arabicPeriod"/>
            </a:pPr>
            <a:r>
              <a:rPr lang="en-US" dirty="0" smtClean="0"/>
              <a:t>Does not describe distractor task</a:t>
            </a:r>
          </a:p>
          <a:p>
            <a:pPr lvl="1"/>
            <a:r>
              <a:rPr lang="en-US" dirty="0" smtClean="0"/>
              <a:t>Performance is the interaction of maintenance </a:t>
            </a:r>
            <a:r>
              <a:rPr lang="en-US" b="1" u="sng" dirty="0" smtClean="0"/>
              <a:t>and</a:t>
            </a:r>
            <a:r>
              <a:rPr lang="en-US" dirty="0" smtClean="0"/>
              <a:t> processing activity</a:t>
            </a:r>
          </a:p>
          <a:p>
            <a:pPr marL="457200" lvl="1" indent="0">
              <a:buNone/>
            </a:pPr>
            <a:endParaRPr lang="en-US" sz="800" dirty="0" smtClean="0"/>
          </a:p>
          <a:p>
            <a:pPr marL="514350" indent="-514350">
              <a:buFont typeface="+mj-lt"/>
              <a:buAutoNum type="arabicPeriod"/>
            </a:pPr>
            <a:r>
              <a:rPr lang="en-US" dirty="0" smtClean="0"/>
              <a:t>Limited range of CL tested with humans</a:t>
            </a:r>
          </a:p>
          <a:p>
            <a:pPr lvl="1"/>
            <a:r>
              <a:rPr lang="en-US" dirty="0" smtClean="0"/>
              <a:t>Is this function really linear?</a:t>
            </a:r>
          </a:p>
          <a:p>
            <a:pPr marL="457200" lvl="1" indent="0">
              <a:buNone/>
            </a:pPr>
            <a:endParaRPr lang="en-US" sz="900" dirty="0" smtClean="0"/>
          </a:p>
          <a:p>
            <a:pPr marL="457200" lvl="1" indent="0">
              <a:buNone/>
            </a:pPr>
            <a:endParaRPr lang="en-US" sz="900" dirty="0"/>
          </a:p>
          <a:p>
            <a:pPr marL="457200" lvl="1" indent="0">
              <a:buNone/>
            </a:pPr>
            <a:endParaRPr lang="en-US" sz="900" dirty="0" smtClean="0"/>
          </a:p>
          <a:p>
            <a:pPr marL="514350" indent="-514350">
              <a:buFont typeface="+mj-lt"/>
              <a:buAutoNum type="arabicPeriod"/>
            </a:pPr>
            <a:r>
              <a:rPr lang="en-US" dirty="0" smtClean="0"/>
              <a:t>Does not describe how </a:t>
            </a:r>
            <a:r>
              <a:rPr lang="en-US" dirty="0" err="1" smtClean="0"/>
              <a:t>attentional</a:t>
            </a:r>
            <a:r>
              <a:rPr lang="en-US" dirty="0" smtClean="0"/>
              <a:t> refreshing and articulatory rehearsal interact</a:t>
            </a:r>
          </a:p>
          <a:p>
            <a:pPr lvl="1"/>
            <a:r>
              <a:rPr lang="en-US" dirty="0" smtClean="0"/>
              <a:t>Evidence for rehearsal as something “extra” above &amp; beyond refreshing, but how so?</a:t>
            </a:r>
          </a:p>
        </p:txBody>
      </p:sp>
      <p:sp>
        <p:nvSpPr>
          <p:cNvPr id="4" name="Rectangle 3"/>
          <p:cNvSpPr/>
          <p:nvPr/>
        </p:nvSpPr>
        <p:spPr>
          <a:xfrm>
            <a:off x="457200" y="2084155"/>
            <a:ext cx="8232588" cy="523220"/>
          </a:xfrm>
          <a:prstGeom prst="rect">
            <a:avLst/>
          </a:prstGeom>
        </p:spPr>
        <p:txBody>
          <a:bodyPr wrap="square">
            <a:spAutoFit/>
          </a:bodyPr>
          <a:lstStyle/>
          <a:p>
            <a:pPr marL="742950" lvl="1" indent="-285750">
              <a:spcBef>
                <a:spcPct val="20000"/>
              </a:spcBef>
              <a:buFont typeface="Arial"/>
              <a:buChar char="–"/>
            </a:pPr>
            <a:r>
              <a:rPr lang="en-US" sz="2800" b="1" dirty="0">
                <a:solidFill>
                  <a:prstClr val="black"/>
                </a:solidFill>
              </a:rPr>
              <a:t>Build a computational process model using ACT-R</a:t>
            </a:r>
          </a:p>
        </p:txBody>
      </p:sp>
      <p:sp>
        <p:nvSpPr>
          <p:cNvPr id="5" name="Rectangle 4"/>
          <p:cNvSpPr/>
          <p:nvPr/>
        </p:nvSpPr>
        <p:spPr>
          <a:xfrm>
            <a:off x="457200" y="3612770"/>
            <a:ext cx="8686800" cy="954107"/>
          </a:xfrm>
          <a:prstGeom prst="rect">
            <a:avLst/>
          </a:prstGeom>
        </p:spPr>
        <p:txBody>
          <a:bodyPr wrap="square">
            <a:spAutoFit/>
          </a:bodyPr>
          <a:lstStyle/>
          <a:p>
            <a:pPr marL="742950" lvl="1" indent="-285750">
              <a:spcBef>
                <a:spcPct val="20000"/>
              </a:spcBef>
              <a:buFont typeface="Arial"/>
              <a:buChar char="–"/>
            </a:pPr>
            <a:r>
              <a:rPr lang="en-US" sz="2800" b="1" dirty="0">
                <a:solidFill>
                  <a:prstClr val="black"/>
                </a:solidFill>
              </a:rPr>
              <a:t>Simulate greater/lesser distractor pacing and “artificial” cognitive load</a:t>
            </a:r>
          </a:p>
        </p:txBody>
      </p:sp>
      <p:sp>
        <p:nvSpPr>
          <p:cNvPr id="6" name="Rectangle 5"/>
          <p:cNvSpPr/>
          <p:nvPr/>
        </p:nvSpPr>
        <p:spPr>
          <a:xfrm>
            <a:off x="457200" y="5485542"/>
            <a:ext cx="9293412" cy="954107"/>
          </a:xfrm>
          <a:prstGeom prst="rect">
            <a:avLst/>
          </a:prstGeom>
        </p:spPr>
        <p:txBody>
          <a:bodyPr wrap="square">
            <a:spAutoFit/>
          </a:bodyPr>
          <a:lstStyle/>
          <a:p>
            <a:pPr marL="742950" lvl="1" indent="-285750">
              <a:spcBef>
                <a:spcPct val="20000"/>
              </a:spcBef>
              <a:buFont typeface="Arial"/>
              <a:buChar char="–"/>
            </a:pPr>
            <a:r>
              <a:rPr lang="en-US" sz="2800" b="1" dirty="0">
                <a:solidFill>
                  <a:prstClr val="black"/>
                </a:solidFill>
              </a:rPr>
              <a:t>Use ACT-R’s architectural constraints to suggest potential methods of coordination</a:t>
            </a:r>
          </a:p>
        </p:txBody>
      </p:sp>
      <p:sp>
        <p:nvSpPr>
          <p:cNvPr id="7" name="TextBox 6"/>
          <p:cNvSpPr txBox="1"/>
          <p:nvPr/>
        </p:nvSpPr>
        <p:spPr>
          <a:xfrm>
            <a:off x="154475" y="6364416"/>
            <a:ext cx="8770688" cy="369332"/>
          </a:xfrm>
          <a:prstGeom prst="rect">
            <a:avLst/>
          </a:prstGeom>
          <a:noFill/>
        </p:spPr>
        <p:txBody>
          <a:bodyPr wrap="square" rtlCol="0">
            <a:spAutoFit/>
          </a:bodyPr>
          <a:lstStyle/>
          <a:p>
            <a:pPr algn="r"/>
            <a:r>
              <a:rPr lang="en-US" dirty="0" smtClean="0"/>
              <a:t>Anderson (2007)</a:t>
            </a:r>
            <a:endParaRPr lang="en-US" dirty="0"/>
          </a:p>
        </p:txBody>
      </p:sp>
    </p:spTree>
    <p:extLst>
      <p:ext uri="{BB962C8B-B14F-4D97-AF65-F5344CB8AC3E}">
        <p14:creationId xmlns:p14="http://schemas.microsoft.com/office/powerpoint/2010/main" val="2028919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xEl>
                                              <p:pRg st="4" end="4"/>
                                            </p:txEl>
                                          </p:spTgt>
                                        </p:tgtEl>
                                      </p:cBhvr>
                                    </p:animEffect>
                                    <p:set>
                                      <p:cBhvr>
                                        <p:cTn id="18" dur="1" fill="hold">
                                          <p:stCondLst>
                                            <p:cond delay="499"/>
                                          </p:stCondLst>
                                        </p:cTn>
                                        <p:tgtEl>
                                          <p:spTgt spid="3">
                                            <p:txEl>
                                              <p:pRg st="4" end="4"/>
                                            </p:txEl>
                                          </p:spTgt>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
                                            <p:txEl>
                                              <p:pRg st="9" end="9"/>
                                            </p:txEl>
                                          </p:spTgt>
                                        </p:tgtEl>
                                      </p:cBhvr>
                                    </p:animEffect>
                                    <p:set>
                                      <p:cBhvr>
                                        <p:cTn id="26" dur="1" fill="hold">
                                          <p:stCondLst>
                                            <p:cond delay="499"/>
                                          </p:stCondLst>
                                        </p:cTn>
                                        <p:tgtEl>
                                          <p:spTgt spid="3">
                                            <p:txEl>
                                              <p:pRg st="9" end="9"/>
                                            </p:txEl>
                                          </p:spTgt>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Attentional</a:t>
            </a:r>
            <a:r>
              <a:rPr lang="en-US" dirty="0" smtClean="0"/>
              <a:t> Refreshing</a:t>
            </a:r>
            <a:endParaRPr lang="en-US" dirty="0"/>
          </a:p>
        </p:txBody>
      </p:sp>
      <p:sp>
        <p:nvSpPr>
          <p:cNvPr id="4" name="Round Single Corner Rectangle 3"/>
          <p:cNvSpPr/>
          <p:nvPr/>
        </p:nvSpPr>
        <p:spPr>
          <a:xfrm>
            <a:off x="4095751" y="3841750"/>
            <a:ext cx="952500" cy="968375"/>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solidFill>
                  <a:schemeClr val="tx1"/>
                </a:solidFill>
              </a:rPr>
              <a:t>C</a:t>
            </a:r>
            <a:endParaRPr lang="en-US" sz="4800" b="1" dirty="0">
              <a:solidFill>
                <a:schemeClr val="tx1"/>
              </a:solidFill>
            </a:endParaRPr>
          </a:p>
        </p:txBody>
      </p:sp>
      <p:sp>
        <p:nvSpPr>
          <p:cNvPr id="5" name="Round Single Corner Rectangle 4"/>
          <p:cNvSpPr/>
          <p:nvPr/>
        </p:nvSpPr>
        <p:spPr>
          <a:xfrm>
            <a:off x="549275" y="3841750"/>
            <a:ext cx="952500" cy="968375"/>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tx1"/>
                </a:solidFill>
              </a:rPr>
              <a:t>A</a:t>
            </a:r>
          </a:p>
        </p:txBody>
      </p:sp>
      <p:sp>
        <p:nvSpPr>
          <p:cNvPr id="6" name="Round Single Corner Rectangle 5"/>
          <p:cNvSpPr/>
          <p:nvPr/>
        </p:nvSpPr>
        <p:spPr>
          <a:xfrm>
            <a:off x="7639051" y="3841750"/>
            <a:ext cx="952500" cy="968375"/>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solidFill>
                  <a:schemeClr val="tx1"/>
                </a:solidFill>
              </a:rPr>
              <a:t>E</a:t>
            </a:r>
            <a:endParaRPr lang="en-US" sz="4800" b="1" dirty="0">
              <a:solidFill>
                <a:schemeClr val="tx1"/>
              </a:solidFill>
            </a:endParaRPr>
          </a:p>
        </p:txBody>
      </p:sp>
      <p:sp>
        <p:nvSpPr>
          <p:cNvPr id="7" name="Round Single Corner Rectangle 6"/>
          <p:cNvSpPr/>
          <p:nvPr/>
        </p:nvSpPr>
        <p:spPr>
          <a:xfrm>
            <a:off x="2311401" y="3841750"/>
            <a:ext cx="952500" cy="968375"/>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tx1"/>
                </a:solidFill>
              </a:rPr>
              <a:t>B</a:t>
            </a:r>
          </a:p>
        </p:txBody>
      </p:sp>
      <p:sp>
        <p:nvSpPr>
          <p:cNvPr id="8" name="Round Single Corner Rectangle 7"/>
          <p:cNvSpPr/>
          <p:nvPr/>
        </p:nvSpPr>
        <p:spPr>
          <a:xfrm>
            <a:off x="5930901" y="3841750"/>
            <a:ext cx="952500" cy="968375"/>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solidFill>
                  <a:schemeClr val="tx1"/>
                </a:solidFill>
              </a:rPr>
              <a:t>D</a:t>
            </a:r>
            <a:endParaRPr lang="en-US" sz="4800" b="1" dirty="0">
              <a:solidFill>
                <a:schemeClr val="tx1"/>
              </a:solidFill>
            </a:endParaRPr>
          </a:p>
        </p:txBody>
      </p:sp>
      <p:sp>
        <p:nvSpPr>
          <p:cNvPr id="9" name="TextBox 8"/>
          <p:cNvSpPr txBox="1"/>
          <p:nvPr/>
        </p:nvSpPr>
        <p:spPr>
          <a:xfrm>
            <a:off x="154475" y="6364416"/>
            <a:ext cx="8770688" cy="369332"/>
          </a:xfrm>
          <a:prstGeom prst="rect">
            <a:avLst/>
          </a:prstGeom>
          <a:noFill/>
        </p:spPr>
        <p:txBody>
          <a:bodyPr wrap="square" rtlCol="0">
            <a:spAutoFit/>
          </a:bodyPr>
          <a:lstStyle/>
          <a:p>
            <a:pPr algn="r"/>
            <a:r>
              <a:rPr lang="en-US" dirty="0" smtClean="0"/>
              <a:t>Glavan (2017)</a:t>
            </a:r>
            <a:endParaRPr lang="en-US" dirty="0"/>
          </a:p>
        </p:txBody>
      </p:sp>
    </p:spTree>
    <p:extLst>
      <p:ext uri="{BB962C8B-B14F-4D97-AF65-F5344CB8AC3E}">
        <p14:creationId xmlns:p14="http://schemas.microsoft.com/office/powerpoint/2010/main" val="3896930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2.96296E-6 L -2.77778E-6 -0.12963 " pathEditMode="relative" rAng="0" ptsTypes="AA">
                                      <p:cBhvr>
                                        <p:cTn id="6" dur="500" fill="hold"/>
                                        <p:tgtEl>
                                          <p:spTgt spid="5"/>
                                        </p:tgtEl>
                                        <p:attrNameLst>
                                          <p:attrName>ppt_x</p:attrName>
                                          <p:attrName>ppt_y</p:attrName>
                                        </p:attrNameLst>
                                      </p:cBhvr>
                                      <p:rCtr x="0" y="-648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11111E-6 2.96296E-6 L -1.11111E-6 -0.12963 " pathEditMode="relative" rAng="0" ptsTypes="AA">
                                      <p:cBhvr>
                                        <p:cTn id="10" dur="500" fill="hold"/>
                                        <p:tgtEl>
                                          <p:spTgt spid="7"/>
                                        </p:tgtEl>
                                        <p:attrNameLst>
                                          <p:attrName>ppt_x</p:attrName>
                                          <p:attrName>ppt_y</p:attrName>
                                        </p:attrNameLst>
                                      </p:cBhvr>
                                      <p:rCtr x="0" y="-6481"/>
                                    </p:animMotion>
                                  </p:childTnLst>
                                </p:cTn>
                              </p:par>
                              <p:par>
                                <p:cTn id="11" presetID="42" presetClass="path" presetSubtype="0" accel="50000" decel="50000" fill="hold" grpId="1" nodeType="withEffect">
                                  <p:stCondLst>
                                    <p:cond delay="0"/>
                                  </p:stCondLst>
                                  <p:childTnLst>
                                    <p:animMotion origin="layout" path="M -2.77778E-6 -0.12963 L 0.00018 -0.21065 " pathEditMode="relative" rAng="0" ptsTypes="AA">
                                      <p:cBhvr>
                                        <p:cTn id="12" dur="500" fill="hold"/>
                                        <p:tgtEl>
                                          <p:spTgt spid="5"/>
                                        </p:tgtEl>
                                        <p:attrNameLst>
                                          <p:attrName>ppt_x</p:attrName>
                                          <p:attrName>ppt_y</p:attrName>
                                        </p:attrNameLst>
                                      </p:cBhvr>
                                      <p:rCtr x="0" y="-4051"/>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2" nodeType="clickEffect">
                                  <p:stCondLst>
                                    <p:cond delay="0"/>
                                  </p:stCondLst>
                                  <p:childTnLst>
                                    <p:animMotion origin="layout" path="M 0.00017 -0.21065 L 0.00017 2.96296E-6 " pathEditMode="relative" rAng="0" ptsTypes="AA">
                                      <p:cBhvr>
                                        <p:cTn id="16" dur="500" fill="hold"/>
                                        <p:tgtEl>
                                          <p:spTgt spid="5"/>
                                        </p:tgtEl>
                                        <p:attrNameLst>
                                          <p:attrName>ppt_x</p:attrName>
                                          <p:attrName>ppt_y</p:attrName>
                                        </p:attrNameLst>
                                      </p:cBhvr>
                                      <p:rCtr x="0" y="10532"/>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1.11111E-6 -0.12963 L 0.00017 -0.21065 " pathEditMode="relative" rAng="0" ptsTypes="AA">
                                      <p:cBhvr>
                                        <p:cTn id="20" dur="500" fill="hold"/>
                                        <p:tgtEl>
                                          <p:spTgt spid="7"/>
                                        </p:tgtEl>
                                        <p:attrNameLst>
                                          <p:attrName>ppt_x</p:attrName>
                                          <p:attrName>ppt_y</p:attrName>
                                        </p:attrNameLst>
                                      </p:cBhvr>
                                      <p:rCtr x="0" y="-4051"/>
                                    </p:animMotion>
                                  </p:childTnLst>
                                </p:cTn>
                              </p:par>
                              <p:par>
                                <p:cTn id="21" presetID="42" presetClass="path" presetSubtype="0" accel="50000" decel="50000" fill="hold" grpId="4" nodeType="withEffect">
                                  <p:stCondLst>
                                    <p:cond delay="0"/>
                                  </p:stCondLst>
                                  <p:childTnLst>
                                    <p:animMotion origin="layout" path="M 0.00017 2.96296E-6 L 0.00052 -0.12963 " pathEditMode="relative" rAng="0" ptsTypes="AA">
                                      <p:cBhvr>
                                        <p:cTn id="22" dur="500" fill="hold"/>
                                        <p:tgtEl>
                                          <p:spTgt spid="5"/>
                                        </p:tgtEl>
                                        <p:attrNameLst>
                                          <p:attrName>ppt_x</p:attrName>
                                          <p:attrName>ppt_y</p:attrName>
                                        </p:attrNameLst>
                                      </p:cBhvr>
                                      <p:rCtr x="17" y="-6481"/>
                                    </p:animMotion>
                                  </p:childTnLst>
                                </p:cTn>
                              </p:par>
                              <p:par>
                                <p:cTn id="23" presetID="42" presetClass="path" presetSubtype="0" accel="50000" decel="50000" fill="hold" grpId="0" nodeType="withEffect">
                                  <p:stCondLst>
                                    <p:cond delay="0"/>
                                  </p:stCondLst>
                                  <p:childTnLst>
                                    <p:animMotion origin="layout" path="M 0 2.96296E-6 L 0 -0.12963 " pathEditMode="relative" rAng="0" ptsTypes="AA">
                                      <p:cBhvr>
                                        <p:cTn id="24" dur="500" fill="hold"/>
                                        <p:tgtEl>
                                          <p:spTgt spid="4"/>
                                        </p:tgtEl>
                                        <p:attrNameLst>
                                          <p:attrName>ppt_x</p:attrName>
                                          <p:attrName>ppt_y</p:attrName>
                                        </p:attrNameLst>
                                      </p:cBhvr>
                                      <p:rCtr x="0" y="-6481"/>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2" nodeType="clickEffect">
                                  <p:stCondLst>
                                    <p:cond delay="0"/>
                                  </p:stCondLst>
                                  <p:childTnLst>
                                    <p:animMotion origin="layout" path="M 0.00018 -0.21065 L -0.00017 2.96296E-6 " pathEditMode="relative" rAng="0" ptsTypes="AA">
                                      <p:cBhvr>
                                        <p:cTn id="28" dur="500" fill="hold"/>
                                        <p:tgtEl>
                                          <p:spTgt spid="7"/>
                                        </p:tgtEl>
                                        <p:attrNameLst>
                                          <p:attrName>ppt_x</p:attrName>
                                          <p:attrName>ppt_y</p:attrName>
                                        </p:attrNameLst>
                                      </p:cBhvr>
                                      <p:rCtr x="-17" y="10532"/>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3" nodeType="clickEffect">
                                  <p:stCondLst>
                                    <p:cond delay="0"/>
                                  </p:stCondLst>
                                  <p:childTnLst>
                                    <p:animMotion origin="layout" path="M -2.77778E-6 -0.12963 L -2.77778E-6 0.00023 " pathEditMode="relative" rAng="0" ptsTypes="AA">
                                      <p:cBhvr>
                                        <p:cTn id="32" dur="500" fill="hold"/>
                                        <p:tgtEl>
                                          <p:spTgt spid="5"/>
                                        </p:tgtEl>
                                        <p:attrNameLst>
                                          <p:attrName>ppt_x</p:attrName>
                                          <p:attrName>ppt_y</p:attrName>
                                        </p:attrNameLst>
                                      </p:cBhvr>
                                      <p:rCtr x="0" y="6481"/>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0 -0.12963 L 0 -0.21065 " pathEditMode="relative" rAng="0" ptsTypes="AA">
                                      <p:cBhvr>
                                        <p:cTn id="36" dur="500" fill="hold"/>
                                        <p:tgtEl>
                                          <p:spTgt spid="4"/>
                                        </p:tgtEl>
                                        <p:attrNameLst>
                                          <p:attrName>ppt_x</p:attrName>
                                          <p:attrName>ppt_y</p:attrName>
                                        </p:attrNameLst>
                                      </p:cBhvr>
                                      <p:rCtr x="0" y="-4051"/>
                                    </p:animMotion>
                                  </p:childTnLst>
                                </p:cTn>
                              </p:par>
                              <p:par>
                                <p:cTn id="37" presetID="42" presetClass="path" presetSubtype="0" accel="50000" decel="50000" fill="hold" grpId="3" nodeType="withEffect">
                                  <p:stCondLst>
                                    <p:cond delay="0"/>
                                  </p:stCondLst>
                                  <p:childTnLst>
                                    <p:animMotion origin="layout" path="M -0.00017 2.96296E-6 L 0.00035 -0.12963 " pathEditMode="relative" rAng="0" ptsTypes="AA">
                                      <p:cBhvr>
                                        <p:cTn id="38" dur="500" fill="hold"/>
                                        <p:tgtEl>
                                          <p:spTgt spid="7"/>
                                        </p:tgtEl>
                                        <p:attrNameLst>
                                          <p:attrName>ppt_x</p:attrName>
                                          <p:attrName>ppt_y</p:attrName>
                                        </p:attrNameLst>
                                      </p:cBhvr>
                                      <p:rCtr x="17" y="-6481"/>
                                    </p:animMotion>
                                  </p:childTnLst>
                                </p:cTn>
                              </p:par>
                              <p:par>
                                <p:cTn id="39" presetID="42" presetClass="path" presetSubtype="0" accel="50000" decel="50000" fill="hold" grpId="0" nodeType="withEffect">
                                  <p:stCondLst>
                                    <p:cond delay="0"/>
                                  </p:stCondLst>
                                  <p:childTnLst>
                                    <p:animMotion origin="layout" path="M -4.44444E-6 2.96296E-6 L -4.44444E-6 -0.1294 " pathEditMode="relative" rAng="0" ptsTypes="AA">
                                      <p:cBhvr>
                                        <p:cTn id="40" dur="500" fill="hold"/>
                                        <p:tgtEl>
                                          <p:spTgt spid="8"/>
                                        </p:tgtEl>
                                        <p:attrNameLst>
                                          <p:attrName>ppt_x</p:attrName>
                                          <p:attrName>ppt_y</p:attrName>
                                        </p:attrNameLst>
                                      </p:cBhvr>
                                      <p:rCtr x="0" y="-6481"/>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2" nodeType="clickEffect">
                                  <p:stCondLst>
                                    <p:cond delay="0"/>
                                  </p:stCondLst>
                                  <p:childTnLst>
                                    <p:animMotion origin="layout" path="M 0 -0.21065 L 0.00017 0.00023 " pathEditMode="relative" rAng="0" ptsTypes="AA">
                                      <p:cBhvr>
                                        <p:cTn id="44" dur="500" fill="hold"/>
                                        <p:tgtEl>
                                          <p:spTgt spid="4"/>
                                        </p:tgtEl>
                                        <p:attrNameLst>
                                          <p:attrName>ppt_x</p:attrName>
                                          <p:attrName>ppt_y</p:attrName>
                                        </p:attrNameLst>
                                      </p:cBhvr>
                                      <p:rCtr x="0" y="10532"/>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4" nodeType="clickEffect">
                                  <p:stCondLst>
                                    <p:cond delay="0"/>
                                  </p:stCondLst>
                                  <p:childTnLst>
                                    <p:animMotion origin="layout" path="M -1.94444E-6 -0.12963 L -0.00017 0.00023 " pathEditMode="relative" rAng="0" ptsTypes="AA">
                                      <p:cBhvr>
                                        <p:cTn id="48" dur="500" fill="hold"/>
                                        <p:tgtEl>
                                          <p:spTgt spid="7"/>
                                        </p:tgtEl>
                                        <p:attrNameLst>
                                          <p:attrName>ppt_x</p:attrName>
                                          <p:attrName>ppt_y</p:attrName>
                                        </p:attrNameLst>
                                      </p:cBhvr>
                                      <p:rCtr x="-17" y="6481"/>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44444E-6 -0.1294 L 0.00018 -0.21065 " pathEditMode="relative" rAng="0" ptsTypes="AA">
                                      <p:cBhvr>
                                        <p:cTn id="52" dur="500" fill="hold"/>
                                        <p:tgtEl>
                                          <p:spTgt spid="8"/>
                                        </p:tgtEl>
                                        <p:attrNameLst>
                                          <p:attrName>ppt_x</p:attrName>
                                          <p:attrName>ppt_y</p:attrName>
                                        </p:attrNameLst>
                                      </p:cBhvr>
                                      <p:rCtr x="0" y="-4074"/>
                                    </p:animMotion>
                                  </p:childTnLst>
                                </p:cTn>
                              </p:par>
                              <p:par>
                                <p:cTn id="53" presetID="42" presetClass="path" presetSubtype="0" accel="50000" decel="50000" fill="hold" grpId="3" nodeType="withEffect">
                                  <p:stCondLst>
                                    <p:cond delay="0"/>
                                  </p:stCondLst>
                                  <p:childTnLst>
                                    <p:animMotion origin="layout" path="M 0.00017 0.00023 L 0.00017 -0.1294 " pathEditMode="relative" rAng="0" ptsTypes="AA">
                                      <p:cBhvr>
                                        <p:cTn id="54" dur="500" fill="hold"/>
                                        <p:tgtEl>
                                          <p:spTgt spid="4"/>
                                        </p:tgtEl>
                                        <p:attrNameLst>
                                          <p:attrName>ppt_x</p:attrName>
                                          <p:attrName>ppt_y</p:attrName>
                                        </p:attrNameLst>
                                      </p:cBhvr>
                                      <p:rCtr x="0" y="-6481"/>
                                    </p:animMotion>
                                  </p:childTnLst>
                                </p:cTn>
                              </p:par>
                              <p:par>
                                <p:cTn id="55" presetID="42" presetClass="path" presetSubtype="0" accel="50000" decel="50000" fill="hold" grpId="0" nodeType="withEffect">
                                  <p:stCondLst>
                                    <p:cond delay="0"/>
                                  </p:stCondLst>
                                  <p:childTnLst>
                                    <p:animMotion origin="layout" path="M 0 2.96296E-6 L 0 -0.12963 " pathEditMode="relative" rAng="0" ptsTypes="AA">
                                      <p:cBhvr>
                                        <p:cTn id="56" dur="500" fill="hold"/>
                                        <p:tgtEl>
                                          <p:spTgt spid="6"/>
                                        </p:tgtEl>
                                        <p:attrNameLst>
                                          <p:attrName>ppt_x</p:attrName>
                                          <p:attrName>ppt_y</p:attrName>
                                        </p:attrNameLst>
                                      </p:cBhvr>
                                      <p:rCtr x="0" y="-6481"/>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2" nodeType="clickEffect">
                                  <p:stCondLst>
                                    <p:cond delay="0"/>
                                  </p:stCondLst>
                                  <p:childTnLst>
                                    <p:animMotion origin="layout" path="M 0.00018 -0.21065 L 0.00035 0.00023 " pathEditMode="relative" rAng="0" ptsTypes="AA">
                                      <p:cBhvr>
                                        <p:cTn id="60" dur="500" fill="hold"/>
                                        <p:tgtEl>
                                          <p:spTgt spid="8"/>
                                        </p:tgtEl>
                                        <p:attrNameLst>
                                          <p:attrName>ppt_x</p:attrName>
                                          <p:attrName>ppt_y</p:attrName>
                                        </p:attrNameLst>
                                      </p:cBhvr>
                                      <p:rCtr x="0" y="10532"/>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4" nodeType="clickEffect">
                                  <p:stCondLst>
                                    <p:cond delay="0"/>
                                  </p:stCondLst>
                                  <p:childTnLst>
                                    <p:animMotion origin="layout" path="M 0 -0.12963 L 0.00035 0.00023 " pathEditMode="relative" rAng="0" ptsTypes="AA">
                                      <p:cBhvr>
                                        <p:cTn id="64" dur="500" fill="hold"/>
                                        <p:tgtEl>
                                          <p:spTgt spid="4"/>
                                        </p:tgtEl>
                                        <p:attrNameLst>
                                          <p:attrName>ppt_x</p:attrName>
                                          <p:attrName>ppt_y</p:attrName>
                                        </p:attrNameLst>
                                      </p:cBhvr>
                                      <p:rCtr x="17" y="6481"/>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0 -0.12963 L 0.00017 0.00023 " pathEditMode="relative" rAng="0" ptsTypes="AA">
                                      <p:cBhvr>
                                        <p:cTn id="68" dur="500" fill="hold"/>
                                        <p:tgtEl>
                                          <p:spTgt spid="6"/>
                                        </p:tgtEl>
                                        <p:attrNameLst>
                                          <p:attrName>ppt_x</p:attrName>
                                          <p:attrName>ppt_y</p:attrName>
                                        </p:attrNameLst>
                                      </p:cBhvr>
                                      <p:rCtr x="0" y="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5" grpId="1" animBg="1"/>
      <p:bldP spid="5" grpId="2" animBg="1"/>
      <p:bldP spid="5" grpId="3" animBg="1"/>
      <p:bldP spid="5" grpId="4" animBg="1"/>
      <p:bldP spid="6" grpId="0" animBg="1"/>
      <p:bldP spid="6" grpId="1" animBg="1"/>
      <p:bldP spid="7" grpId="0" animBg="1"/>
      <p:bldP spid="7" grpId="1" animBg="1"/>
      <p:bldP spid="7" grpId="2" animBg="1"/>
      <p:bldP spid="7" grpId="3" animBg="1"/>
      <p:bldP spid="7" grpId="4" animBg="1"/>
      <p:bldP spid="8" grpId="0" animBg="1"/>
      <p:bldP spid="8" grpId="1" animBg="1"/>
      <p:bldP spid="8"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a:t>
            </a:r>
            <a:endParaRPr lang="en-US" dirty="0"/>
          </a:p>
        </p:txBody>
      </p:sp>
    </p:spTree>
    <p:extLst>
      <p:ext uri="{BB962C8B-B14F-4D97-AF65-F5344CB8AC3E}">
        <p14:creationId xmlns:p14="http://schemas.microsoft.com/office/powerpoint/2010/main" val="425661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freshing no suppres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
        <p:nvSpPr>
          <p:cNvPr id="8" name="TextBox 7"/>
          <p:cNvSpPr txBox="1"/>
          <p:nvPr/>
        </p:nvSpPr>
        <p:spPr>
          <a:xfrm>
            <a:off x="651926" y="6377157"/>
            <a:ext cx="2861733" cy="369332"/>
          </a:xfrm>
          <a:prstGeom prst="rect">
            <a:avLst/>
          </a:prstGeom>
          <a:noFill/>
        </p:spPr>
        <p:txBody>
          <a:bodyPr wrap="square" rtlCol="0">
            <a:spAutoFit/>
          </a:bodyPr>
          <a:lstStyle/>
          <a:p>
            <a:pPr algn="ctr"/>
            <a:r>
              <a:rPr lang="en-US" dirty="0" err="1" smtClean="0"/>
              <a:t>Barrouillet</a:t>
            </a:r>
            <a:r>
              <a:rPr lang="en-US" dirty="0" smtClean="0"/>
              <a:t> et al. (2011)</a:t>
            </a:r>
            <a:endParaRPr lang="en-US" dirty="0"/>
          </a:p>
        </p:txBody>
      </p:sp>
      <p:sp>
        <p:nvSpPr>
          <p:cNvPr id="9" name="TextBox 8"/>
          <p:cNvSpPr txBox="1"/>
          <p:nvPr/>
        </p:nvSpPr>
        <p:spPr>
          <a:xfrm>
            <a:off x="50799" y="5932108"/>
            <a:ext cx="2540000" cy="369332"/>
          </a:xfrm>
          <a:prstGeom prst="rect">
            <a:avLst/>
          </a:prstGeom>
          <a:noFill/>
        </p:spPr>
        <p:txBody>
          <a:bodyPr wrap="square" rtlCol="0">
            <a:spAutoFit/>
          </a:bodyPr>
          <a:lstStyle/>
          <a:p>
            <a:pPr algn="ctr"/>
            <a:r>
              <a:rPr lang="en-US" dirty="0" smtClean="0"/>
              <a:t>Model</a:t>
            </a:r>
            <a:endParaRPr lang="en-US" dirty="0"/>
          </a:p>
        </p:txBody>
      </p:sp>
      <p:cxnSp>
        <p:nvCxnSpPr>
          <p:cNvPr id="11" name="Straight Connector 10"/>
          <p:cNvCxnSpPr/>
          <p:nvPr/>
        </p:nvCxnSpPr>
        <p:spPr>
          <a:xfrm>
            <a:off x="380999" y="6136270"/>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0999" y="6593934"/>
            <a:ext cx="457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81020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Articulatory Rehearsal</a:t>
            </a:r>
            <a:endParaRPr lang="en-US" dirty="0"/>
          </a:p>
        </p:txBody>
      </p:sp>
      <p:sp>
        <p:nvSpPr>
          <p:cNvPr id="3" name="Content Placeholder 2"/>
          <p:cNvSpPr>
            <a:spLocks noGrp="1"/>
          </p:cNvSpPr>
          <p:nvPr>
            <p:ph idx="1"/>
          </p:nvPr>
        </p:nvSpPr>
        <p:spPr/>
        <p:txBody>
          <a:bodyPr>
            <a:normAutofit/>
          </a:bodyPr>
          <a:lstStyle/>
          <a:p>
            <a:r>
              <a:rPr lang="en-US" dirty="0" smtClean="0"/>
              <a:t>Two parallel “loops”</a:t>
            </a:r>
          </a:p>
          <a:p>
            <a:pPr lvl="1"/>
            <a:r>
              <a:rPr lang="en-US" dirty="0" err="1" smtClean="0"/>
              <a:t>Attentional</a:t>
            </a:r>
            <a:r>
              <a:rPr lang="en-US" dirty="0" smtClean="0"/>
              <a:t> refreshing (declarative retrievals) reactivates memory traces</a:t>
            </a:r>
          </a:p>
          <a:p>
            <a:pPr lvl="1"/>
            <a:r>
              <a:rPr lang="en-US" dirty="0" smtClean="0"/>
              <a:t>Articulatory loop (subvocalizing) operates on auditory representations</a:t>
            </a:r>
          </a:p>
          <a:p>
            <a:pPr lvl="1"/>
            <a:endParaRPr lang="en-US" sz="800" dirty="0" smtClean="0"/>
          </a:p>
          <a:p>
            <a:r>
              <a:rPr lang="en-US" dirty="0" smtClean="0"/>
              <a:t>When both loops temporally align, auditory representation is used to cue retrieval</a:t>
            </a:r>
          </a:p>
          <a:p>
            <a:pPr lvl="1"/>
            <a:r>
              <a:rPr lang="en-US" dirty="0" smtClean="0"/>
              <a:t>Sidesteps the temporal similarity penalty</a:t>
            </a:r>
          </a:p>
          <a:p>
            <a:pPr lvl="1"/>
            <a:endParaRPr lang="en-US" dirty="0"/>
          </a:p>
        </p:txBody>
      </p:sp>
    </p:spTree>
    <p:extLst>
      <p:ext uri="{BB962C8B-B14F-4D97-AF65-F5344CB8AC3E}">
        <p14:creationId xmlns:p14="http://schemas.microsoft.com/office/powerpoint/2010/main" val="8970015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rehearsal no suppres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
        <p:nvSpPr>
          <p:cNvPr id="3" name="TextBox 2"/>
          <p:cNvSpPr txBox="1"/>
          <p:nvPr/>
        </p:nvSpPr>
        <p:spPr>
          <a:xfrm>
            <a:off x="651926" y="6377157"/>
            <a:ext cx="2861733" cy="369332"/>
          </a:xfrm>
          <a:prstGeom prst="rect">
            <a:avLst/>
          </a:prstGeom>
          <a:noFill/>
        </p:spPr>
        <p:txBody>
          <a:bodyPr wrap="square" rtlCol="0">
            <a:spAutoFit/>
          </a:bodyPr>
          <a:lstStyle/>
          <a:p>
            <a:pPr algn="ctr"/>
            <a:r>
              <a:rPr lang="en-US" dirty="0" err="1" smtClean="0"/>
              <a:t>Barrouillet</a:t>
            </a:r>
            <a:r>
              <a:rPr lang="en-US" dirty="0" smtClean="0"/>
              <a:t> et al. (2011)</a:t>
            </a:r>
            <a:endParaRPr lang="en-US" dirty="0"/>
          </a:p>
        </p:txBody>
      </p:sp>
      <p:sp>
        <p:nvSpPr>
          <p:cNvPr id="4" name="TextBox 3"/>
          <p:cNvSpPr txBox="1"/>
          <p:nvPr/>
        </p:nvSpPr>
        <p:spPr>
          <a:xfrm>
            <a:off x="50799" y="5932108"/>
            <a:ext cx="2540000" cy="369332"/>
          </a:xfrm>
          <a:prstGeom prst="rect">
            <a:avLst/>
          </a:prstGeom>
          <a:noFill/>
        </p:spPr>
        <p:txBody>
          <a:bodyPr wrap="square" rtlCol="0">
            <a:spAutoFit/>
          </a:bodyPr>
          <a:lstStyle/>
          <a:p>
            <a:pPr algn="ctr"/>
            <a:r>
              <a:rPr lang="en-US" dirty="0" smtClean="0"/>
              <a:t>Model</a:t>
            </a:r>
            <a:endParaRPr lang="en-US" dirty="0"/>
          </a:p>
        </p:txBody>
      </p:sp>
      <p:cxnSp>
        <p:nvCxnSpPr>
          <p:cNvPr id="5" name="Straight Connector 4"/>
          <p:cNvCxnSpPr/>
          <p:nvPr/>
        </p:nvCxnSpPr>
        <p:spPr>
          <a:xfrm>
            <a:off x="380999" y="6136270"/>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80999" y="6593934"/>
            <a:ext cx="457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1811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rehearsal no suppression 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pic>
        <p:nvPicPr>
          <p:cNvPr id="3" name="Picture 2"/>
          <p:cNvPicPr>
            <a:picLocks noChangeAspect="1"/>
          </p:cNvPicPr>
          <p:nvPr/>
        </p:nvPicPr>
        <p:blipFill rotWithShape="1">
          <a:blip r:embed="rId4"/>
          <a:srcRect t="17401" b="157"/>
          <a:stretch/>
        </p:blipFill>
        <p:spPr>
          <a:xfrm>
            <a:off x="8150190" y="2354491"/>
            <a:ext cx="866672" cy="2167128"/>
          </a:xfrm>
          <a:prstGeom prst="rect">
            <a:avLst/>
          </a:prstGeom>
        </p:spPr>
      </p:pic>
      <p:sp>
        <p:nvSpPr>
          <p:cNvPr id="4" name="TextBox 3"/>
          <p:cNvSpPr txBox="1"/>
          <p:nvPr/>
        </p:nvSpPr>
        <p:spPr>
          <a:xfrm>
            <a:off x="651926" y="6377157"/>
            <a:ext cx="2861733" cy="369332"/>
          </a:xfrm>
          <a:prstGeom prst="rect">
            <a:avLst/>
          </a:prstGeom>
          <a:noFill/>
        </p:spPr>
        <p:txBody>
          <a:bodyPr wrap="square" rtlCol="0">
            <a:spAutoFit/>
          </a:bodyPr>
          <a:lstStyle/>
          <a:p>
            <a:pPr algn="ctr"/>
            <a:r>
              <a:rPr lang="en-US" dirty="0" err="1" smtClean="0"/>
              <a:t>Barrouillet</a:t>
            </a:r>
            <a:r>
              <a:rPr lang="en-US" dirty="0" smtClean="0"/>
              <a:t> et al. (2011)</a:t>
            </a:r>
            <a:endParaRPr lang="en-US" dirty="0"/>
          </a:p>
        </p:txBody>
      </p:sp>
      <p:sp>
        <p:nvSpPr>
          <p:cNvPr id="5" name="TextBox 4"/>
          <p:cNvSpPr txBox="1"/>
          <p:nvPr/>
        </p:nvSpPr>
        <p:spPr>
          <a:xfrm>
            <a:off x="50799" y="5932108"/>
            <a:ext cx="2540000" cy="369332"/>
          </a:xfrm>
          <a:prstGeom prst="rect">
            <a:avLst/>
          </a:prstGeom>
          <a:noFill/>
        </p:spPr>
        <p:txBody>
          <a:bodyPr wrap="square" rtlCol="0">
            <a:spAutoFit/>
          </a:bodyPr>
          <a:lstStyle/>
          <a:p>
            <a:pPr algn="ctr"/>
            <a:r>
              <a:rPr lang="en-US" dirty="0" smtClean="0"/>
              <a:t>Model</a:t>
            </a:r>
            <a:endParaRPr lang="en-US" dirty="0"/>
          </a:p>
        </p:txBody>
      </p:sp>
      <p:cxnSp>
        <p:nvCxnSpPr>
          <p:cNvPr id="6" name="Straight Connector 5"/>
          <p:cNvCxnSpPr/>
          <p:nvPr/>
        </p:nvCxnSpPr>
        <p:spPr>
          <a:xfrm>
            <a:off x="380999" y="6136270"/>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80999" y="6593934"/>
            <a:ext cx="457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7511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600200"/>
            <a:ext cx="8229600" cy="4783667"/>
          </a:xfrm>
        </p:spPr>
        <p:txBody>
          <a:bodyPr>
            <a:normAutofit/>
          </a:bodyPr>
          <a:lstStyle/>
          <a:p>
            <a:r>
              <a:rPr lang="en-US" dirty="0" smtClean="0"/>
              <a:t>Support for linear function with </a:t>
            </a:r>
            <a:r>
              <a:rPr lang="en-US" dirty="0" err="1" smtClean="0"/>
              <a:t>attentional</a:t>
            </a:r>
            <a:r>
              <a:rPr lang="en-US" dirty="0" smtClean="0"/>
              <a:t> refreshing-only </a:t>
            </a:r>
            <a:r>
              <a:rPr lang="en-US" dirty="0" smtClean="0"/>
              <a:t>version of the model</a:t>
            </a:r>
          </a:p>
          <a:p>
            <a:pPr lvl="1"/>
            <a:r>
              <a:rPr lang="en-US" dirty="0" smtClean="0"/>
              <a:t>Model suggests articulatory rehearsal may reduce effect of cognitive load</a:t>
            </a:r>
            <a:endParaRPr lang="en-US" dirty="0" smtClean="0"/>
          </a:p>
          <a:p>
            <a:pPr lvl="1"/>
            <a:r>
              <a:rPr lang="en-US" dirty="0" smtClean="0"/>
              <a:t>Relationship is robust to strategy change</a:t>
            </a:r>
          </a:p>
          <a:p>
            <a:pPr lvl="1"/>
            <a:endParaRPr lang="en-US" sz="800" dirty="0" smtClean="0"/>
          </a:p>
          <a:p>
            <a:r>
              <a:rPr lang="en-US" dirty="0" smtClean="0"/>
              <a:t>Task-induced CL appears to constrain WM span more strongly than artificial method </a:t>
            </a:r>
            <a:endParaRPr lang="en-US" dirty="0" smtClean="0"/>
          </a:p>
          <a:p>
            <a:pPr lvl="1"/>
            <a:r>
              <a:rPr lang="en-US" dirty="0" smtClean="0"/>
              <a:t>What happens during periods of CL may matter</a:t>
            </a:r>
          </a:p>
          <a:p>
            <a:pPr lvl="1"/>
            <a:r>
              <a:rPr lang="en-US" dirty="0" smtClean="0"/>
              <a:t>Distribution of CL within task may matter</a:t>
            </a:r>
          </a:p>
          <a:p>
            <a:endParaRPr lang="en-US" sz="800" dirty="0" smtClean="0"/>
          </a:p>
        </p:txBody>
      </p:sp>
    </p:spTree>
    <p:extLst>
      <p:ext uri="{BB962C8B-B14F-4D97-AF65-F5344CB8AC3E}">
        <p14:creationId xmlns:p14="http://schemas.microsoft.com/office/powerpoint/2010/main" val="7283093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5071533"/>
          </a:xfrm>
        </p:spPr>
        <p:txBody>
          <a:bodyPr>
            <a:normAutofit/>
          </a:bodyPr>
          <a:lstStyle/>
          <a:p>
            <a:r>
              <a:rPr lang="en-US" dirty="0" smtClean="0"/>
              <a:t>Extended our earlier work on the </a:t>
            </a:r>
            <a:r>
              <a:rPr lang="en-US" dirty="0" err="1" smtClean="0"/>
              <a:t>attentional</a:t>
            </a:r>
            <a:r>
              <a:rPr lang="en-US" dirty="0" smtClean="0"/>
              <a:t> refreshing version of the model</a:t>
            </a:r>
          </a:p>
          <a:p>
            <a:pPr lvl="1"/>
            <a:endParaRPr lang="en-US" sz="400" dirty="0" smtClean="0"/>
          </a:p>
          <a:p>
            <a:r>
              <a:rPr lang="en-US" dirty="0" smtClean="0"/>
              <a:t>The </a:t>
            </a:r>
            <a:r>
              <a:rPr lang="en-US" dirty="0" smtClean="0"/>
              <a:t>nature of the articulatory rehearsal mechanism remains </a:t>
            </a:r>
            <a:r>
              <a:rPr lang="en-US" dirty="0" smtClean="0"/>
              <a:t>underspecified</a:t>
            </a:r>
          </a:p>
          <a:p>
            <a:pPr lvl="1"/>
            <a:r>
              <a:rPr lang="en-US" dirty="0" smtClean="0"/>
              <a:t>Trouble with suppression tone</a:t>
            </a:r>
            <a:endParaRPr lang="en-US" dirty="0" smtClean="0"/>
          </a:p>
          <a:p>
            <a:pPr lvl="1"/>
            <a:r>
              <a:rPr lang="en-US" dirty="0" smtClean="0"/>
              <a:t>Further work needed to identify alternatives</a:t>
            </a:r>
            <a:endParaRPr lang="en-US" dirty="0"/>
          </a:p>
          <a:p>
            <a:pPr lvl="1"/>
            <a:endParaRPr lang="en-US" sz="800" dirty="0" smtClean="0"/>
          </a:p>
          <a:p>
            <a:r>
              <a:rPr lang="en-US" dirty="0" smtClean="0"/>
              <a:t>Computational </a:t>
            </a:r>
            <a:r>
              <a:rPr lang="en-US" dirty="0" smtClean="0"/>
              <a:t>model </a:t>
            </a:r>
            <a:r>
              <a:rPr lang="en-US" dirty="0" smtClean="0"/>
              <a:t>can make predictions for alternative rehearsal mechanisms that can be tested experimentally</a:t>
            </a:r>
            <a:endParaRPr lang="en-US" dirty="0" smtClean="0"/>
          </a:p>
          <a:p>
            <a:endParaRPr lang="en-US" dirty="0"/>
          </a:p>
        </p:txBody>
      </p:sp>
    </p:spTree>
    <p:extLst>
      <p:ext uri="{BB962C8B-B14F-4D97-AF65-F5344CB8AC3E}">
        <p14:creationId xmlns:p14="http://schemas.microsoft.com/office/powerpoint/2010/main" val="19796227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pPr marL="458788" indent="-458788">
              <a:spcBef>
                <a:spcPts val="0"/>
              </a:spcBef>
              <a:spcAft>
                <a:spcPts val="600"/>
              </a:spcAft>
              <a:buNone/>
            </a:pPr>
            <a:r>
              <a:rPr lang="en-US" sz="1600" dirty="0" smtClean="0"/>
              <a:t>Anderson, J. R. (2007). </a:t>
            </a:r>
            <a:r>
              <a:rPr lang="en-US" sz="1600" i="1" dirty="0" smtClean="0"/>
              <a:t>How can the human mind occur in the physical universe? </a:t>
            </a:r>
            <a:r>
              <a:rPr lang="en-US" sz="1600" dirty="0" smtClean="0"/>
              <a:t>Oxford University Press.</a:t>
            </a:r>
          </a:p>
          <a:p>
            <a:pPr marL="458788" indent="-458788">
              <a:spcBef>
                <a:spcPts val="0"/>
              </a:spcBef>
              <a:spcAft>
                <a:spcPts val="600"/>
              </a:spcAft>
              <a:buNone/>
            </a:pPr>
            <a:r>
              <a:rPr lang="en-US" sz="1600" dirty="0" err="1" smtClean="0"/>
              <a:t>Barrouillet</a:t>
            </a:r>
            <a:r>
              <a:rPr lang="en-US" sz="1600" dirty="0"/>
              <a:t>, P., </a:t>
            </a:r>
            <a:r>
              <a:rPr lang="en-US" sz="1600" dirty="0" err="1"/>
              <a:t>Bernardin</a:t>
            </a:r>
            <a:r>
              <a:rPr lang="en-US" sz="1600" dirty="0"/>
              <a:t>, S., &amp; </a:t>
            </a:r>
            <a:r>
              <a:rPr lang="en-US" sz="1600" dirty="0" err="1"/>
              <a:t>Camos</a:t>
            </a:r>
            <a:r>
              <a:rPr lang="en-US" sz="1600" dirty="0"/>
              <a:t>, V. (2004). Time constraints and resource sharing in adults' working memory spans. </a:t>
            </a:r>
            <a:r>
              <a:rPr lang="en-US" sz="1600" i="1" dirty="0"/>
              <a:t>Journal of Experimental Psychology: General</a:t>
            </a:r>
            <a:r>
              <a:rPr lang="en-US" sz="1600" dirty="0"/>
              <a:t>, </a:t>
            </a:r>
            <a:r>
              <a:rPr lang="en-US" sz="1600" i="1" dirty="0"/>
              <a:t>133</a:t>
            </a:r>
            <a:r>
              <a:rPr lang="en-US" sz="1600" dirty="0"/>
              <a:t>(1), 83.</a:t>
            </a:r>
          </a:p>
          <a:p>
            <a:pPr marL="458788" indent="-458788">
              <a:spcBef>
                <a:spcPts val="0"/>
              </a:spcBef>
              <a:spcAft>
                <a:spcPts val="600"/>
              </a:spcAft>
              <a:buNone/>
            </a:pPr>
            <a:r>
              <a:rPr lang="en-US" sz="1600" dirty="0" err="1"/>
              <a:t>Barrouillet</a:t>
            </a:r>
            <a:r>
              <a:rPr lang="en-US" sz="1600" dirty="0"/>
              <a:t>, P., </a:t>
            </a:r>
            <a:r>
              <a:rPr lang="en-US" sz="1600" dirty="0" err="1"/>
              <a:t>Bernardin</a:t>
            </a:r>
            <a:r>
              <a:rPr lang="en-US" sz="1600" dirty="0"/>
              <a:t>, S., </a:t>
            </a:r>
            <a:r>
              <a:rPr lang="en-US" sz="1600" dirty="0" err="1"/>
              <a:t>Portrat</a:t>
            </a:r>
            <a:r>
              <a:rPr lang="en-US" sz="1600" dirty="0"/>
              <a:t>, S., </a:t>
            </a:r>
            <a:r>
              <a:rPr lang="en-US" sz="1600" dirty="0" err="1"/>
              <a:t>Vergauwe</a:t>
            </a:r>
            <a:r>
              <a:rPr lang="en-US" sz="1600" dirty="0"/>
              <a:t>, E., &amp; </a:t>
            </a:r>
            <a:r>
              <a:rPr lang="en-US" sz="1600" dirty="0" err="1"/>
              <a:t>Camos</a:t>
            </a:r>
            <a:r>
              <a:rPr lang="en-US" sz="1600" dirty="0"/>
              <a:t>, V. (2007). Time and cognitive load in working memory. </a:t>
            </a:r>
            <a:r>
              <a:rPr lang="en-US" sz="1600" i="1" dirty="0"/>
              <a:t>Journal of Experimental Psychology: Learning, Memory, and Cognition</a:t>
            </a:r>
            <a:r>
              <a:rPr lang="en-US" sz="1600" dirty="0"/>
              <a:t>, </a:t>
            </a:r>
            <a:r>
              <a:rPr lang="en-US" sz="1600" i="1" dirty="0"/>
              <a:t>33</a:t>
            </a:r>
            <a:r>
              <a:rPr lang="en-US" sz="1600" dirty="0"/>
              <a:t>(3), 570.</a:t>
            </a:r>
          </a:p>
          <a:p>
            <a:pPr marL="458788" indent="-458788">
              <a:spcBef>
                <a:spcPts val="0"/>
              </a:spcBef>
              <a:spcAft>
                <a:spcPts val="600"/>
              </a:spcAft>
              <a:buNone/>
            </a:pPr>
            <a:r>
              <a:rPr lang="en-US" sz="1600" dirty="0" err="1"/>
              <a:t>Barrouillet</a:t>
            </a:r>
            <a:r>
              <a:rPr lang="en-US" sz="1600" dirty="0"/>
              <a:t>, P., </a:t>
            </a:r>
            <a:r>
              <a:rPr lang="en-US" sz="1600" dirty="0" err="1"/>
              <a:t>Portrat</a:t>
            </a:r>
            <a:r>
              <a:rPr lang="en-US" sz="1600" dirty="0"/>
              <a:t>, S., </a:t>
            </a:r>
            <a:r>
              <a:rPr lang="en-US" sz="1600" dirty="0" err="1"/>
              <a:t>Camos</a:t>
            </a:r>
            <a:r>
              <a:rPr lang="en-US" sz="1600" dirty="0"/>
              <a:t>, V. (2011). On the law relating processing to storage in working memory. Psychological Review, American Psychological Association, 118 (2), pp.175-92.</a:t>
            </a:r>
          </a:p>
          <a:p>
            <a:pPr marL="458788" indent="-458788">
              <a:spcBef>
                <a:spcPts val="0"/>
              </a:spcBef>
              <a:spcAft>
                <a:spcPts val="600"/>
              </a:spcAft>
              <a:buNone/>
            </a:pPr>
            <a:r>
              <a:rPr lang="en-US" sz="1600" dirty="0" err="1"/>
              <a:t>Camos</a:t>
            </a:r>
            <a:r>
              <a:rPr lang="en-US" sz="1600" dirty="0"/>
              <a:t>, V., &amp; </a:t>
            </a:r>
            <a:r>
              <a:rPr lang="en-US" sz="1600" dirty="0" err="1"/>
              <a:t>Barrouillet</a:t>
            </a:r>
            <a:r>
              <a:rPr lang="en-US" sz="1600" dirty="0"/>
              <a:t>, P. (2014). </a:t>
            </a:r>
            <a:r>
              <a:rPr lang="en-US" sz="1600" dirty="0" err="1"/>
              <a:t>Attentional</a:t>
            </a:r>
            <a:r>
              <a:rPr lang="en-US" sz="1600" dirty="0"/>
              <a:t> and non-</a:t>
            </a:r>
            <a:r>
              <a:rPr lang="en-US" sz="1600" dirty="0" err="1"/>
              <a:t>attentional</a:t>
            </a:r>
            <a:r>
              <a:rPr lang="en-US" sz="1600" dirty="0"/>
              <a:t> systems in the maintenance of verbal information in working memory: the executive and phonological loops. </a:t>
            </a:r>
            <a:r>
              <a:rPr lang="en-US" sz="1600" i="1" dirty="0"/>
              <a:t>Frontiers in Human Neuroscience</a:t>
            </a:r>
            <a:r>
              <a:rPr lang="en-US" sz="1600" dirty="0"/>
              <a:t>, </a:t>
            </a:r>
            <a:r>
              <a:rPr lang="en-US" sz="1600" i="1" dirty="0"/>
              <a:t>8</a:t>
            </a:r>
            <a:r>
              <a:rPr lang="en-US" sz="1600" dirty="0"/>
              <a:t>, 900. doi:10.3389/fnhum.</a:t>
            </a:r>
            <a:r>
              <a:rPr lang="en-US" sz="1600" dirty="0" smtClean="0"/>
              <a:t>2014.00900</a:t>
            </a:r>
          </a:p>
          <a:p>
            <a:pPr marL="458788" indent="-458788">
              <a:spcBef>
                <a:spcPts val="0"/>
              </a:spcBef>
              <a:spcAft>
                <a:spcPts val="600"/>
              </a:spcAft>
              <a:buNone/>
            </a:pPr>
            <a:r>
              <a:rPr lang="en-US" sz="1600" dirty="0" smtClean="0"/>
              <a:t>Glavan, J. J. (2017). </a:t>
            </a:r>
            <a:r>
              <a:rPr lang="en-US" sz="1600" i="1" dirty="0" smtClean="0"/>
              <a:t>Exploring the Time-Based Resource-Sharing model of working memory through computational modeling. </a:t>
            </a:r>
            <a:r>
              <a:rPr lang="en-US" sz="1600" dirty="0" smtClean="0"/>
              <a:t>(Unpublished master’s thesis). Wright State University.</a:t>
            </a:r>
            <a:endParaRPr lang="en-US" sz="1600" dirty="0"/>
          </a:p>
        </p:txBody>
      </p:sp>
    </p:spTree>
    <p:extLst>
      <p:ext uri="{BB962C8B-B14F-4D97-AF65-F5344CB8AC3E}">
        <p14:creationId xmlns:p14="http://schemas.microsoft.com/office/powerpoint/2010/main" val="26375720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Memory</a:t>
            </a:r>
            <a:endParaRPr lang="en-US" dirty="0"/>
          </a:p>
        </p:txBody>
      </p:sp>
      <p:sp>
        <p:nvSpPr>
          <p:cNvPr id="3" name="Content Placeholder 2"/>
          <p:cNvSpPr>
            <a:spLocks noGrp="1"/>
          </p:cNvSpPr>
          <p:nvPr>
            <p:ph idx="1"/>
          </p:nvPr>
        </p:nvSpPr>
        <p:spPr/>
        <p:txBody>
          <a:bodyPr/>
          <a:lstStyle/>
          <a:p>
            <a:r>
              <a:rPr lang="en-US" dirty="0"/>
              <a:t>Commonly thought of as a store or sketchpad for holding and modifying information</a:t>
            </a:r>
          </a:p>
          <a:p>
            <a:endParaRPr lang="en-US" dirty="0"/>
          </a:p>
        </p:txBody>
      </p:sp>
    </p:spTree>
    <p:extLst>
      <p:ext uri="{BB962C8B-B14F-4D97-AF65-F5344CB8AC3E}">
        <p14:creationId xmlns:p14="http://schemas.microsoft.com/office/powerpoint/2010/main" val="24313428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034"/>
            <a:ext cx="9623540" cy="7214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ACT-R - New P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657" y="930950"/>
            <a:ext cx="6170009" cy="5807068"/>
          </a:xfrm>
          <a:prstGeom prst="rect">
            <a:avLst/>
          </a:prstGeom>
        </p:spPr>
      </p:pic>
      <p:sp>
        <p:nvSpPr>
          <p:cNvPr id="5" name="Title 4"/>
          <p:cNvSpPr>
            <a:spLocks noGrp="1"/>
          </p:cNvSpPr>
          <p:nvPr>
            <p:ph type="title"/>
          </p:nvPr>
        </p:nvSpPr>
        <p:spPr>
          <a:xfrm>
            <a:off x="0" y="-49552"/>
            <a:ext cx="9623540" cy="1336956"/>
          </a:xfrm>
        </p:spPr>
        <p:txBody>
          <a:bodyPr/>
          <a:lstStyle/>
          <a:p>
            <a:r>
              <a:rPr lang="en-US" sz="3600" dirty="0" smtClean="0"/>
              <a:t>ACT-R</a:t>
            </a:r>
            <a:br>
              <a:rPr lang="en-US" sz="3600" dirty="0" smtClean="0"/>
            </a:br>
            <a:endParaRPr lang="en-US" sz="3600" dirty="0"/>
          </a:p>
        </p:txBody>
      </p:sp>
    </p:spTree>
    <p:extLst>
      <p:ext uri="{BB962C8B-B14F-4D97-AF65-F5344CB8AC3E}">
        <p14:creationId xmlns:p14="http://schemas.microsoft.com/office/powerpoint/2010/main" val="36625719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034"/>
            <a:ext cx="9623540" cy="7214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Model Behavior</a:t>
            </a:r>
            <a:endParaRPr lang="en-US" dirty="0"/>
          </a:p>
        </p:txBody>
      </p:sp>
      <p:pic>
        <p:nvPicPr>
          <p:cNvPr id="3" name="Picture 2" descr="Model Subroutine Diagrams - Global Struc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1612900"/>
            <a:ext cx="8183880" cy="3617976"/>
          </a:xfrm>
          <a:prstGeom prst="rect">
            <a:avLst/>
          </a:prstGeom>
        </p:spPr>
      </p:pic>
    </p:spTree>
    <p:extLst>
      <p:ext uri="{BB962C8B-B14F-4D97-AF65-F5344CB8AC3E}">
        <p14:creationId xmlns:p14="http://schemas.microsoft.com/office/powerpoint/2010/main" val="38407039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Parity Condition</a:t>
            </a:r>
            <a:br>
              <a:rPr lang="en-US" dirty="0" smtClean="0"/>
            </a:b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latin typeface="News Gothic MT"/>
              </a:rPr>
              <a:pPr/>
              <a:t>22</a:t>
            </a:fld>
            <a:endParaRPr lang="en-US">
              <a:solidFill>
                <a:prstClr val="white"/>
              </a:solidFill>
              <a:latin typeface="News Gothic MT"/>
            </a:endParaRPr>
          </a:p>
        </p:txBody>
      </p:sp>
      <p:sp>
        <p:nvSpPr>
          <p:cNvPr id="4" name="Rounded Rectangle 3"/>
          <p:cNvSpPr/>
          <p:nvPr/>
        </p:nvSpPr>
        <p:spPr>
          <a:xfrm>
            <a:off x="914400"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accent1"/>
                </a:solidFill>
              </a:rPr>
              <a:t>Finish Encoding Number</a:t>
            </a:r>
            <a:endParaRPr lang="en-US" sz="1600" dirty="0">
              <a:solidFill>
                <a:schemeClr val="accent1"/>
              </a:solidFill>
            </a:endParaRPr>
          </a:p>
        </p:txBody>
      </p:sp>
      <p:sp>
        <p:nvSpPr>
          <p:cNvPr id="5" name="Rounded Rectangle 4"/>
          <p:cNvSpPr/>
          <p:nvPr/>
        </p:nvSpPr>
        <p:spPr>
          <a:xfrm>
            <a:off x="3696446"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Blind Guess Odd</a:t>
            </a:r>
            <a:endParaRPr lang="en-US" sz="1600" dirty="0">
              <a:solidFill>
                <a:srgbClr val="2C7C9F"/>
              </a:solidFill>
            </a:endParaRPr>
          </a:p>
        </p:txBody>
      </p:sp>
      <p:sp>
        <p:nvSpPr>
          <p:cNvPr id="6" name="Rounded Rectangle 5"/>
          <p:cNvSpPr/>
          <p:nvPr/>
        </p:nvSpPr>
        <p:spPr>
          <a:xfrm>
            <a:off x="6397812"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Blind Guess Even</a:t>
            </a:r>
            <a:endParaRPr lang="en-US" sz="1600" dirty="0">
              <a:solidFill>
                <a:srgbClr val="2C7C9F"/>
              </a:solidFill>
            </a:endParaRPr>
          </a:p>
        </p:txBody>
      </p:sp>
      <p:sp>
        <p:nvSpPr>
          <p:cNvPr id="7" name="Rounded Rectangle 6"/>
          <p:cNvSpPr/>
          <p:nvPr/>
        </p:nvSpPr>
        <p:spPr>
          <a:xfrm>
            <a:off x="914400" y="29065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Retrieve Parity</a:t>
            </a:r>
            <a:endParaRPr lang="en-US" sz="1600" dirty="0">
              <a:solidFill>
                <a:srgbClr val="2C7C9F"/>
              </a:solidFill>
            </a:endParaRPr>
          </a:p>
        </p:txBody>
      </p:sp>
      <p:sp>
        <p:nvSpPr>
          <p:cNvPr id="8" name="Rounded Rectangle 7"/>
          <p:cNvSpPr/>
          <p:nvPr/>
        </p:nvSpPr>
        <p:spPr>
          <a:xfrm>
            <a:off x="914400" y="42781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Retrieve Response Rule</a:t>
            </a:r>
            <a:endParaRPr lang="en-US" sz="1600" dirty="0">
              <a:solidFill>
                <a:srgbClr val="2C7C9F"/>
              </a:solidFill>
            </a:endParaRPr>
          </a:p>
        </p:txBody>
      </p:sp>
      <p:sp>
        <p:nvSpPr>
          <p:cNvPr id="9" name="Rounded Rectangle 8"/>
          <p:cNvSpPr/>
          <p:nvPr/>
        </p:nvSpPr>
        <p:spPr>
          <a:xfrm>
            <a:off x="457200" y="5649721"/>
            <a:ext cx="27432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Respond According to Response Rule</a:t>
            </a:r>
            <a:endParaRPr lang="en-US" sz="1600" dirty="0">
              <a:solidFill>
                <a:srgbClr val="2C7C9F"/>
              </a:solidFill>
            </a:endParaRPr>
          </a:p>
        </p:txBody>
      </p:sp>
      <p:sp>
        <p:nvSpPr>
          <p:cNvPr id="10" name="Rounded Rectangle 9"/>
          <p:cNvSpPr/>
          <p:nvPr/>
        </p:nvSpPr>
        <p:spPr>
          <a:xfrm>
            <a:off x="3696446" y="29065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Guess Odd</a:t>
            </a:r>
            <a:endParaRPr lang="en-US" sz="1600" dirty="0">
              <a:solidFill>
                <a:srgbClr val="2C7C9F"/>
              </a:solidFill>
            </a:endParaRPr>
          </a:p>
        </p:txBody>
      </p:sp>
      <p:sp>
        <p:nvSpPr>
          <p:cNvPr id="11" name="Rounded Rectangle 10"/>
          <p:cNvSpPr/>
          <p:nvPr/>
        </p:nvSpPr>
        <p:spPr>
          <a:xfrm>
            <a:off x="6397812" y="29065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Guess Even</a:t>
            </a:r>
            <a:endParaRPr lang="en-US" sz="1600" dirty="0">
              <a:solidFill>
                <a:srgbClr val="2C7C9F"/>
              </a:solidFill>
            </a:endParaRPr>
          </a:p>
        </p:txBody>
      </p:sp>
      <p:sp>
        <p:nvSpPr>
          <p:cNvPr id="12" name="Rounded Rectangle 11"/>
          <p:cNvSpPr/>
          <p:nvPr/>
        </p:nvSpPr>
        <p:spPr>
          <a:xfrm>
            <a:off x="3696446" y="42781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Guess Odd</a:t>
            </a:r>
            <a:endParaRPr lang="en-US" sz="1600" dirty="0">
              <a:solidFill>
                <a:srgbClr val="2C7C9F"/>
              </a:solidFill>
            </a:endParaRPr>
          </a:p>
        </p:txBody>
      </p:sp>
      <p:sp>
        <p:nvSpPr>
          <p:cNvPr id="13" name="Rounded Rectangle 12"/>
          <p:cNvSpPr/>
          <p:nvPr/>
        </p:nvSpPr>
        <p:spPr>
          <a:xfrm>
            <a:off x="6397812" y="42781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Guess Even</a:t>
            </a:r>
            <a:endParaRPr lang="en-US" sz="1600" dirty="0">
              <a:solidFill>
                <a:srgbClr val="2C7C9F"/>
              </a:solidFill>
            </a:endParaRPr>
          </a:p>
        </p:txBody>
      </p:sp>
      <p:cxnSp>
        <p:nvCxnSpPr>
          <p:cNvPr id="15" name="Straight Arrow Connector 14"/>
          <p:cNvCxnSpPr>
            <a:stCxn id="4" idx="2"/>
            <a:endCxn id="7" idx="0"/>
          </p:cNvCxnSpPr>
          <p:nvPr/>
        </p:nvCxnSpPr>
        <p:spPr>
          <a:xfrm>
            <a:off x="1828800" y="2220721"/>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2"/>
            <a:endCxn id="10" idx="0"/>
          </p:cNvCxnSpPr>
          <p:nvPr/>
        </p:nvCxnSpPr>
        <p:spPr>
          <a:xfrm>
            <a:off x="1828800" y="2220721"/>
            <a:ext cx="2782046"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2"/>
            <a:endCxn id="11" idx="0"/>
          </p:cNvCxnSpPr>
          <p:nvPr/>
        </p:nvCxnSpPr>
        <p:spPr>
          <a:xfrm>
            <a:off x="1828800" y="2220721"/>
            <a:ext cx="5483412"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2"/>
            <a:endCxn id="8" idx="0"/>
          </p:cNvCxnSpPr>
          <p:nvPr/>
        </p:nvCxnSpPr>
        <p:spPr>
          <a:xfrm>
            <a:off x="1828800" y="3592321"/>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7" idx="2"/>
          </p:cNvCxnSpPr>
          <p:nvPr/>
        </p:nvCxnSpPr>
        <p:spPr>
          <a:xfrm>
            <a:off x="1828800" y="3592321"/>
            <a:ext cx="2782046"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7" idx="2"/>
          </p:cNvCxnSpPr>
          <p:nvPr/>
        </p:nvCxnSpPr>
        <p:spPr>
          <a:xfrm>
            <a:off x="1828800" y="3592321"/>
            <a:ext cx="5483412"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8" idx="2"/>
            <a:endCxn id="9" idx="0"/>
          </p:cNvCxnSpPr>
          <p:nvPr/>
        </p:nvCxnSpPr>
        <p:spPr>
          <a:xfrm>
            <a:off x="1828800" y="4963921"/>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828800" y="1060824"/>
            <a:ext cx="548341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4" idx="0"/>
          </p:cNvCxnSpPr>
          <p:nvPr/>
        </p:nvCxnSpPr>
        <p:spPr>
          <a:xfrm>
            <a:off x="1828800"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5" idx="0"/>
          </p:cNvCxnSpPr>
          <p:nvPr/>
        </p:nvCxnSpPr>
        <p:spPr>
          <a:xfrm>
            <a:off x="4570413"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6" idx="0"/>
          </p:cNvCxnSpPr>
          <p:nvPr/>
        </p:nvCxnSpPr>
        <p:spPr>
          <a:xfrm>
            <a:off x="7312212"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890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Spatial Location Condition</a:t>
            </a:r>
            <a:br>
              <a:rPr lang="en-US" dirty="0" smtClean="0"/>
            </a:b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latin typeface="News Gothic MT"/>
              </a:rPr>
              <a:pPr/>
              <a:t>23</a:t>
            </a:fld>
            <a:endParaRPr lang="en-US">
              <a:solidFill>
                <a:prstClr val="white"/>
              </a:solidFill>
              <a:latin typeface="News Gothic MT"/>
            </a:endParaRPr>
          </a:p>
        </p:txBody>
      </p:sp>
      <p:sp>
        <p:nvSpPr>
          <p:cNvPr id="4" name="Rounded Rectangle 3"/>
          <p:cNvSpPr/>
          <p:nvPr/>
        </p:nvSpPr>
        <p:spPr>
          <a:xfrm>
            <a:off x="457200"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accent1"/>
                </a:solidFill>
              </a:rPr>
              <a:t>Finish Encoding Number</a:t>
            </a:r>
            <a:endParaRPr lang="en-US" sz="1600" dirty="0">
              <a:solidFill>
                <a:schemeClr val="accent1"/>
              </a:solidFill>
            </a:endParaRPr>
          </a:p>
        </p:txBody>
      </p:sp>
      <p:sp>
        <p:nvSpPr>
          <p:cNvPr id="5" name="Rounded Rectangle 4"/>
          <p:cNvSpPr/>
          <p:nvPr/>
        </p:nvSpPr>
        <p:spPr>
          <a:xfrm>
            <a:off x="4526468"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Blind Guess Odd</a:t>
            </a:r>
            <a:endParaRPr lang="en-US" sz="1600" dirty="0">
              <a:solidFill>
                <a:srgbClr val="2C7C9F"/>
              </a:solidFill>
            </a:endParaRPr>
          </a:p>
        </p:txBody>
      </p:sp>
      <p:sp>
        <p:nvSpPr>
          <p:cNvPr id="6" name="Rounded Rectangle 5"/>
          <p:cNvSpPr/>
          <p:nvPr/>
        </p:nvSpPr>
        <p:spPr>
          <a:xfrm>
            <a:off x="6855012"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Blind Guess Even</a:t>
            </a:r>
            <a:endParaRPr lang="en-US" sz="1600" dirty="0">
              <a:solidFill>
                <a:srgbClr val="2C7C9F"/>
              </a:solidFill>
            </a:endParaRPr>
          </a:p>
        </p:txBody>
      </p:sp>
      <p:sp>
        <p:nvSpPr>
          <p:cNvPr id="8" name="Rounded Rectangle 7"/>
          <p:cNvSpPr/>
          <p:nvPr/>
        </p:nvSpPr>
        <p:spPr>
          <a:xfrm>
            <a:off x="1892503" y="42781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Retrieve Response Rule</a:t>
            </a:r>
            <a:endParaRPr lang="en-US" sz="1600" dirty="0">
              <a:solidFill>
                <a:srgbClr val="2C7C9F"/>
              </a:solidFill>
            </a:endParaRPr>
          </a:p>
        </p:txBody>
      </p:sp>
      <p:sp>
        <p:nvSpPr>
          <p:cNvPr id="9" name="Rounded Rectangle 8"/>
          <p:cNvSpPr/>
          <p:nvPr/>
        </p:nvSpPr>
        <p:spPr>
          <a:xfrm>
            <a:off x="1435303" y="5649721"/>
            <a:ext cx="27432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Respond According to Response Rule</a:t>
            </a:r>
            <a:endParaRPr lang="en-US" sz="1600" dirty="0">
              <a:solidFill>
                <a:srgbClr val="2C7C9F"/>
              </a:solidFill>
            </a:endParaRPr>
          </a:p>
        </p:txBody>
      </p:sp>
      <p:sp>
        <p:nvSpPr>
          <p:cNvPr id="10" name="Rounded Rectangle 9"/>
          <p:cNvSpPr/>
          <p:nvPr/>
        </p:nvSpPr>
        <p:spPr>
          <a:xfrm>
            <a:off x="3361433" y="29065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Guess Odd</a:t>
            </a:r>
            <a:endParaRPr lang="en-US" sz="1600" dirty="0">
              <a:solidFill>
                <a:srgbClr val="2C7C9F"/>
              </a:solidFill>
            </a:endParaRPr>
          </a:p>
        </p:txBody>
      </p:sp>
      <p:sp>
        <p:nvSpPr>
          <p:cNvPr id="11" name="Rounded Rectangle 10"/>
          <p:cNvSpPr/>
          <p:nvPr/>
        </p:nvSpPr>
        <p:spPr>
          <a:xfrm>
            <a:off x="5678492" y="29065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2C7C9F"/>
                </a:solidFill>
              </a:rPr>
              <a:t>Guess Even</a:t>
            </a:r>
            <a:endParaRPr lang="en-US" sz="1600" dirty="0">
              <a:solidFill>
                <a:srgbClr val="2C7C9F"/>
              </a:solidFill>
            </a:endParaRPr>
          </a:p>
        </p:txBody>
      </p:sp>
      <p:cxnSp>
        <p:nvCxnSpPr>
          <p:cNvPr id="17" name="Straight Arrow Connector 16"/>
          <p:cNvCxnSpPr>
            <a:stCxn id="4" idx="2"/>
            <a:endCxn id="10" idx="0"/>
          </p:cNvCxnSpPr>
          <p:nvPr/>
        </p:nvCxnSpPr>
        <p:spPr>
          <a:xfrm>
            <a:off x="1371600" y="2220721"/>
            <a:ext cx="2904233"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2"/>
            <a:endCxn id="11" idx="0"/>
          </p:cNvCxnSpPr>
          <p:nvPr/>
        </p:nvCxnSpPr>
        <p:spPr>
          <a:xfrm>
            <a:off x="1371600" y="2220721"/>
            <a:ext cx="5221292"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8" idx="2"/>
            <a:endCxn id="9" idx="0"/>
          </p:cNvCxnSpPr>
          <p:nvPr/>
        </p:nvCxnSpPr>
        <p:spPr>
          <a:xfrm>
            <a:off x="2806903" y="4963921"/>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371600" y="1060824"/>
            <a:ext cx="639781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4" idx="0"/>
          </p:cNvCxnSpPr>
          <p:nvPr/>
        </p:nvCxnSpPr>
        <p:spPr>
          <a:xfrm>
            <a:off x="1371600"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5" idx="0"/>
          </p:cNvCxnSpPr>
          <p:nvPr/>
        </p:nvCxnSpPr>
        <p:spPr>
          <a:xfrm>
            <a:off x="5400435"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6" idx="0"/>
          </p:cNvCxnSpPr>
          <p:nvPr/>
        </p:nvCxnSpPr>
        <p:spPr>
          <a:xfrm>
            <a:off x="7769412"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4" idx="2"/>
            <a:endCxn id="8" idx="0"/>
          </p:cNvCxnSpPr>
          <p:nvPr/>
        </p:nvCxnSpPr>
        <p:spPr>
          <a:xfrm>
            <a:off x="1371600" y="2220721"/>
            <a:ext cx="1435303" cy="205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0" idx="0"/>
          </p:cNvCxnSpPr>
          <p:nvPr/>
        </p:nvCxnSpPr>
        <p:spPr>
          <a:xfrm>
            <a:off x="4275833" y="1060824"/>
            <a:ext cx="0" cy="18456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1" idx="0"/>
          </p:cNvCxnSpPr>
          <p:nvPr/>
        </p:nvCxnSpPr>
        <p:spPr>
          <a:xfrm>
            <a:off x="6592892" y="1060824"/>
            <a:ext cx="0" cy="18456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8" idx="0"/>
          </p:cNvCxnSpPr>
          <p:nvPr/>
        </p:nvCxnSpPr>
        <p:spPr>
          <a:xfrm>
            <a:off x="2806903" y="1060824"/>
            <a:ext cx="0" cy="32172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091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Articulatory Rehearsal</a:t>
            </a:r>
            <a:endParaRPr lang="en-US" dirty="0"/>
          </a:p>
        </p:txBody>
      </p:sp>
      <p:sp>
        <p:nvSpPr>
          <p:cNvPr id="3" name="Content Placeholder 2"/>
          <p:cNvSpPr>
            <a:spLocks noGrp="1"/>
          </p:cNvSpPr>
          <p:nvPr>
            <p:ph idx="1"/>
          </p:nvPr>
        </p:nvSpPr>
        <p:spPr/>
        <p:txBody>
          <a:bodyPr>
            <a:normAutofit fontScale="92500"/>
          </a:bodyPr>
          <a:lstStyle/>
          <a:p>
            <a:r>
              <a:rPr lang="en-US" dirty="0" smtClean="0"/>
              <a:t>If bottleneck is open, make a fresh retrieval</a:t>
            </a:r>
          </a:p>
          <a:p>
            <a:r>
              <a:rPr lang="en-US" dirty="0" smtClean="0"/>
              <a:t>Continued Refreshing</a:t>
            </a:r>
          </a:p>
          <a:p>
            <a:pPr lvl="1"/>
            <a:r>
              <a:rPr lang="en-US" dirty="0" smtClean="0"/>
              <a:t>If nothing in Aural buffer, then make another retrieval and</a:t>
            </a:r>
          </a:p>
          <a:p>
            <a:pPr lvl="2"/>
            <a:r>
              <a:rPr lang="en-US" dirty="0" smtClean="0"/>
              <a:t>If Vocal module is free, then subvocalize the current item</a:t>
            </a:r>
          </a:p>
          <a:p>
            <a:pPr lvl="1"/>
            <a:r>
              <a:rPr lang="en-US" dirty="0" smtClean="0"/>
              <a:t>If Aural buffer is full and Vocal module is free, then</a:t>
            </a:r>
          </a:p>
          <a:p>
            <a:pPr lvl="2"/>
            <a:r>
              <a:rPr lang="en-US" dirty="0" smtClean="0"/>
              <a:t>If Declarative module is free then make a retrieval for and subvocalize the item in the Aural buffer</a:t>
            </a:r>
          </a:p>
          <a:p>
            <a:pPr lvl="2"/>
            <a:r>
              <a:rPr lang="en-US" dirty="0" smtClean="0"/>
              <a:t>If Declarative module is busy then subvocalize the item in the Aural buffer</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latin typeface="News Gothic MT"/>
              </a:rPr>
              <a:pPr/>
              <a:t>24</a:t>
            </a:fld>
            <a:endParaRPr lang="en-US">
              <a:solidFill>
                <a:prstClr val="white"/>
              </a:solidFill>
              <a:latin typeface="News Gothic MT"/>
            </a:endParaRPr>
          </a:p>
        </p:txBody>
      </p:sp>
    </p:spTree>
    <p:extLst>
      <p:ext uri="{BB962C8B-B14F-4D97-AF65-F5344CB8AC3E}">
        <p14:creationId xmlns:p14="http://schemas.microsoft.com/office/powerpoint/2010/main" val="3341630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29278"/>
            <a:ext cx="8042276" cy="1336956"/>
          </a:xfrm>
        </p:spPr>
        <p:txBody>
          <a:bodyPr>
            <a:normAutofit fontScale="90000"/>
          </a:bodyPr>
          <a:lstStyle/>
          <a:p>
            <a:r>
              <a:rPr lang="en-US" dirty="0" smtClean="0"/>
              <a:t/>
            </a:r>
            <a:br>
              <a:rPr lang="en-US" dirty="0" smtClean="0"/>
            </a:br>
            <a:r>
              <a:rPr lang="en-US" dirty="0" smtClean="0"/>
              <a:t>The Task</a:t>
            </a:r>
            <a:endParaRPr lang="en-US" dirty="0"/>
          </a:p>
        </p:txBody>
      </p:sp>
      <p:sp>
        <p:nvSpPr>
          <p:cNvPr id="3" name="Content Placeholder 2"/>
          <p:cNvSpPr>
            <a:spLocks noGrp="1"/>
          </p:cNvSpPr>
          <p:nvPr>
            <p:ph sz="quarter" idx="1"/>
          </p:nvPr>
        </p:nvSpPr>
        <p:spPr>
          <a:xfrm>
            <a:off x="301752" y="1016382"/>
            <a:ext cx="8693312" cy="4572000"/>
          </a:xfrm>
        </p:spPr>
        <p:txBody>
          <a:bodyPr>
            <a:normAutofit/>
          </a:bodyPr>
          <a:lstStyle/>
          <a:p>
            <a:r>
              <a:rPr lang="en-US" dirty="0" err="1" smtClean="0"/>
              <a:t>Barrouillet</a:t>
            </a:r>
            <a:r>
              <a:rPr lang="en-US" dirty="0" smtClean="0"/>
              <a:t> et al. (2007) – Experiment 3</a:t>
            </a:r>
          </a:p>
          <a:p>
            <a:r>
              <a:rPr lang="en-US" dirty="0" smtClean="0"/>
              <a:t>Compared effects of different sources of CL</a:t>
            </a:r>
          </a:p>
          <a:p>
            <a:pPr lvl="1"/>
            <a:r>
              <a:rPr lang="en-US" dirty="0" smtClean="0"/>
              <a:t>Distractor pacing</a:t>
            </a:r>
          </a:p>
          <a:p>
            <a:pPr lvl="1"/>
            <a:r>
              <a:rPr lang="en-US" dirty="0" smtClean="0"/>
              <a:t>Distractor task type:</a:t>
            </a:r>
          </a:p>
          <a:p>
            <a:pPr lvl="2"/>
            <a:r>
              <a:rPr lang="en-US" b="1" dirty="0" smtClean="0"/>
              <a:t>Retrievals</a:t>
            </a:r>
            <a:r>
              <a:rPr lang="en-US" b="1" dirty="0"/>
              <a:t>:</a:t>
            </a:r>
            <a:r>
              <a:rPr lang="en-US" dirty="0"/>
              <a:t> Parity (odd/even</a:t>
            </a:r>
            <a:r>
              <a:rPr lang="en-US" dirty="0" smtClean="0"/>
              <a:t>)</a:t>
            </a:r>
          </a:p>
          <a:p>
            <a:pPr lvl="2"/>
            <a:r>
              <a:rPr lang="en-US" b="1" dirty="0" smtClean="0"/>
              <a:t>Response </a:t>
            </a:r>
            <a:r>
              <a:rPr lang="en-US" b="1" dirty="0"/>
              <a:t>selection: </a:t>
            </a:r>
            <a:r>
              <a:rPr lang="en-US" dirty="0"/>
              <a:t>Location (top/bottom)</a:t>
            </a:r>
          </a:p>
          <a:p>
            <a:pPr lvl="2"/>
            <a:endParaRPr lang="en-US" dirty="0" smtClean="0"/>
          </a:p>
          <a:p>
            <a:pPr lvl="1"/>
            <a:endParaRPr lang="en-US" dirty="0" smtClean="0"/>
          </a:p>
          <a:p>
            <a:pPr lvl="1"/>
            <a:endParaRPr lang="en-US" dirty="0"/>
          </a:p>
        </p:txBody>
      </p:sp>
      <p:sp>
        <p:nvSpPr>
          <p:cNvPr id="5" name="Rectangle 4"/>
          <p:cNvSpPr/>
          <p:nvPr/>
        </p:nvSpPr>
        <p:spPr>
          <a:xfrm>
            <a:off x="7511323" y="4240699"/>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Recall</a:t>
            </a:r>
            <a:endParaRPr lang="en-US" sz="2000" dirty="0">
              <a:solidFill>
                <a:srgbClr val="000000"/>
              </a:solidFill>
            </a:endParaRPr>
          </a:p>
        </p:txBody>
      </p:sp>
      <p:sp>
        <p:nvSpPr>
          <p:cNvPr id="9" name="Rectangle 8"/>
          <p:cNvSpPr/>
          <p:nvPr/>
        </p:nvSpPr>
        <p:spPr>
          <a:xfrm>
            <a:off x="5040004" y="4241235"/>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857124" y="4424115"/>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71722" y="4606995"/>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491364" y="4789875"/>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7</a:t>
            </a:r>
          </a:p>
          <a:p>
            <a:pPr algn="ctr"/>
            <a:endParaRPr lang="en-US" sz="2000" dirty="0">
              <a:solidFill>
                <a:schemeClr val="tx1"/>
              </a:solidFill>
            </a:endParaRPr>
          </a:p>
          <a:p>
            <a:pPr algn="ctr"/>
            <a:endParaRPr lang="en-US" sz="2000" dirty="0">
              <a:solidFill>
                <a:schemeClr val="tx1"/>
              </a:solidFill>
            </a:endParaRPr>
          </a:p>
        </p:txBody>
      </p:sp>
      <p:sp>
        <p:nvSpPr>
          <p:cNvPr id="13" name="Rectangle 12"/>
          <p:cNvSpPr/>
          <p:nvPr/>
        </p:nvSpPr>
        <p:spPr>
          <a:xfrm>
            <a:off x="2467576" y="4789876"/>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b</a:t>
            </a:r>
          </a:p>
        </p:txBody>
      </p:sp>
      <p:sp>
        <p:nvSpPr>
          <p:cNvPr id="14" name="Rectangle 13"/>
          <p:cNvSpPr/>
          <p:nvPr/>
        </p:nvSpPr>
        <p:spPr>
          <a:xfrm>
            <a:off x="503357" y="4789876"/>
            <a:ext cx="1047460" cy="1047523"/>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18" name="TextBox 17"/>
          <p:cNvSpPr txBox="1"/>
          <p:nvPr/>
        </p:nvSpPr>
        <p:spPr>
          <a:xfrm>
            <a:off x="564034" y="5783035"/>
            <a:ext cx="923037" cy="369332"/>
          </a:xfrm>
          <a:prstGeom prst="rect">
            <a:avLst/>
          </a:prstGeom>
          <a:noFill/>
        </p:spPr>
        <p:txBody>
          <a:bodyPr wrap="none" rtlCol="0">
            <a:spAutoFit/>
          </a:bodyPr>
          <a:lstStyle/>
          <a:p>
            <a:r>
              <a:rPr lang="en-US" dirty="0" smtClean="0"/>
              <a:t>750 </a:t>
            </a:r>
            <a:r>
              <a:rPr lang="en-US" dirty="0" err="1" smtClean="0"/>
              <a:t>ms</a:t>
            </a:r>
            <a:endParaRPr lang="en-US" dirty="0"/>
          </a:p>
        </p:txBody>
      </p:sp>
      <p:sp>
        <p:nvSpPr>
          <p:cNvPr id="19" name="TextBox 18"/>
          <p:cNvSpPr txBox="1"/>
          <p:nvPr/>
        </p:nvSpPr>
        <p:spPr>
          <a:xfrm>
            <a:off x="2467115" y="5783035"/>
            <a:ext cx="1047921" cy="369332"/>
          </a:xfrm>
          <a:prstGeom prst="rect">
            <a:avLst/>
          </a:prstGeom>
          <a:noFill/>
        </p:spPr>
        <p:txBody>
          <a:bodyPr wrap="none" rtlCol="0">
            <a:spAutoFit/>
          </a:bodyPr>
          <a:lstStyle/>
          <a:p>
            <a:r>
              <a:rPr lang="en-US" dirty="0" smtClean="0"/>
              <a:t>1500 </a:t>
            </a:r>
            <a:r>
              <a:rPr lang="en-US" dirty="0" err="1" smtClean="0"/>
              <a:t>ms</a:t>
            </a:r>
            <a:endParaRPr lang="en-US" dirty="0"/>
          </a:p>
        </p:txBody>
      </p:sp>
      <p:sp>
        <p:nvSpPr>
          <p:cNvPr id="20" name="TextBox 19"/>
          <p:cNvSpPr txBox="1"/>
          <p:nvPr/>
        </p:nvSpPr>
        <p:spPr>
          <a:xfrm>
            <a:off x="3515037" y="5026573"/>
            <a:ext cx="976328" cy="646331"/>
          </a:xfrm>
          <a:prstGeom prst="rect">
            <a:avLst/>
          </a:prstGeom>
          <a:noFill/>
        </p:spPr>
        <p:txBody>
          <a:bodyPr wrap="square" rtlCol="0">
            <a:spAutoFit/>
          </a:bodyPr>
          <a:lstStyle/>
          <a:p>
            <a:pPr algn="ctr"/>
            <a:r>
              <a:rPr lang="en-US" dirty="0" smtClean="0"/>
              <a:t>delay</a:t>
            </a:r>
          </a:p>
          <a:p>
            <a:pPr algn="ctr"/>
            <a:r>
              <a:rPr lang="en-US" dirty="0" smtClean="0"/>
              <a:t>500 </a:t>
            </a:r>
            <a:r>
              <a:rPr lang="en-US" dirty="0" err="1" smtClean="0"/>
              <a:t>ms</a:t>
            </a:r>
            <a:endParaRPr lang="en-US" dirty="0"/>
          </a:p>
        </p:txBody>
      </p:sp>
      <p:sp>
        <p:nvSpPr>
          <p:cNvPr id="21" name="TextBox 20"/>
          <p:cNvSpPr txBox="1"/>
          <p:nvPr/>
        </p:nvSpPr>
        <p:spPr>
          <a:xfrm>
            <a:off x="1494453" y="5026573"/>
            <a:ext cx="976328" cy="646331"/>
          </a:xfrm>
          <a:prstGeom prst="rect">
            <a:avLst/>
          </a:prstGeom>
          <a:noFill/>
        </p:spPr>
        <p:txBody>
          <a:bodyPr wrap="square" rtlCol="0">
            <a:spAutoFit/>
          </a:bodyPr>
          <a:lstStyle/>
          <a:p>
            <a:pPr algn="ctr"/>
            <a:r>
              <a:rPr lang="en-US" dirty="0" smtClean="0"/>
              <a:t>delay</a:t>
            </a:r>
          </a:p>
          <a:p>
            <a:pPr algn="ctr"/>
            <a:r>
              <a:rPr lang="en-US" dirty="0" smtClean="0"/>
              <a:t>500 </a:t>
            </a:r>
            <a:r>
              <a:rPr lang="en-US" dirty="0" err="1" smtClean="0"/>
              <a:t>ms</a:t>
            </a:r>
            <a:endParaRPr lang="en-US" dirty="0"/>
          </a:p>
        </p:txBody>
      </p:sp>
      <p:cxnSp>
        <p:nvCxnSpPr>
          <p:cNvPr id="23" name="Straight Arrow Connector 22"/>
          <p:cNvCxnSpPr/>
          <p:nvPr/>
        </p:nvCxnSpPr>
        <p:spPr>
          <a:xfrm flipV="1">
            <a:off x="4491364" y="5999451"/>
            <a:ext cx="1596100" cy="0"/>
          </a:xfrm>
          <a:prstGeom prst="straightConnector1">
            <a:avLst/>
          </a:prstGeom>
          <a:ln w="19050" cap="flat" cmpd="sng">
            <a:solidFill>
              <a:schemeClr val="tx1"/>
            </a:solidFill>
            <a:prstDash val="solid"/>
            <a:round/>
            <a:headEnd type="none"/>
            <a:tailEnd type="non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22522" y="6063467"/>
            <a:ext cx="1087820" cy="369332"/>
          </a:xfrm>
          <a:prstGeom prst="rect">
            <a:avLst/>
          </a:prstGeom>
          <a:noFill/>
        </p:spPr>
        <p:txBody>
          <a:bodyPr wrap="none" rtlCol="0">
            <a:spAutoFit/>
          </a:bodyPr>
          <a:lstStyle/>
          <a:p>
            <a:r>
              <a:rPr lang="en-US" dirty="0" smtClean="0"/>
              <a:t>6400 </a:t>
            </a:r>
            <a:r>
              <a:rPr lang="en-US" dirty="0" err="1" smtClean="0"/>
              <a:t>ms</a:t>
            </a:r>
            <a:endParaRPr lang="en-US" dirty="0"/>
          </a:p>
        </p:txBody>
      </p:sp>
      <p:cxnSp>
        <p:nvCxnSpPr>
          <p:cNvPr id="26" name="Straight Arrow Connector 25"/>
          <p:cNvCxnSpPr/>
          <p:nvPr/>
        </p:nvCxnSpPr>
        <p:spPr>
          <a:xfrm>
            <a:off x="6234584" y="4789875"/>
            <a:ext cx="1098550" cy="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729884" y="4789876"/>
            <a:ext cx="0" cy="883028"/>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729884" y="5598369"/>
            <a:ext cx="1326004" cy="369332"/>
          </a:xfrm>
          <a:prstGeom prst="rect">
            <a:avLst/>
          </a:prstGeom>
          <a:noFill/>
        </p:spPr>
        <p:txBody>
          <a:bodyPr wrap="none" rtlCol="0">
            <a:spAutoFit/>
          </a:bodyPr>
          <a:lstStyle/>
          <a:p>
            <a:r>
              <a:rPr lang="en-US" dirty="0" smtClean="0"/>
              <a:t>Next target</a:t>
            </a:r>
            <a:endParaRPr lang="en-US" dirty="0"/>
          </a:p>
        </p:txBody>
      </p:sp>
      <p:cxnSp>
        <p:nvCxnSpPr>
          <p:cNvPr id="32" name="Straight Connector 31"/>
          <p:cNvCxnSpPr/>
          <p:nvPr/>
        </p:nvCxnSpPr>
        <p:spPr>
          <a:xfrm flipH="1" flipV="1">
            <a:off x="4491364" y="5923251"/>
            <a:ext cx="1" cy="140216"/>
          </a:xfrm>
          <a:prstGeom prst="line">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6087463" y="5923251"/>
            <a:ext cx="1" cy="140216"/>
          </a:xfrm>
          <a:prstGeom prst="line">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4475" y="6364416"/>
            <a:ext cx="8770688" cy="369332"/>
          </a:xfrm>
          <a:prstGeom prst="rect">
            <a:avLst/>
          </a:prstGeom>
          <a:noFill/>
        </p:spPr>
        <p:txBody>
          <a:bodyPr wrap="square" rtlCol="0">
            <a:spAutoFit/>
          </a:bodyPr>
          <a:lstStyle/>
          <a:p>
            <a:pPr algn="r"/>
            <a:r>
              <a:rPr lang="en-US" dirty="0" err="1" smtClean="0"/>
              <a:t>Barrouillet</a:t>
            </a:r>
            <a:r>
              <a:rPr lang="en-US" dirty="0" smtClean="0"/>
              <a:t>, </a:t>
            </a:r>
            <a:r>
              <a:rPr lang="en-US" dirty="0" err="1" smtClean="0"/>
              <a:t>Bernardin</a:t>
            </a:r>
            <a:r>
              <a:rPr lang="en-US" dirty="0" smtClean="0"/>
              <a:t>, </a:t>
            </a:r>
            <a:r>
              <a:rPr lang="en-US" dirty="0" err="1" smtClean="0"/>
              <a:t>Portrat</a:t>
            </a:r>
            <a:r>
              <a:rPr lang="en-US" dirty="0" smtClean="0"/>
              <a:t>, </a:t>
            </a:r>
            <a:r>
              <a:rPr lang="en-US" dirty="0" err="1" smtClean="0"/>
              <a:t>Vergauwe</a:t>
            </a:r>
            <a:r>
              <a:rPr lang="en-US" dirty="0" smtClean="0"/>
              <a:t> </a:t>
            </a:r>
            <a:r>
              <a:rPr lang="en-US" dirty="0"/>
              <a:t>&amp; </a:t>
            </a:r>
            <a:r>
              <a:rPr lang="en-US" dirty="0" err="1" smtClean="0"/>
              <a:t>Camos</a:t>
            </a:r>
            <a:r>
              <a:rPr lang="en-US" dirty="0" smtClean="0"/>
              <a:t> </a:t>
            </a:r>
            <a:r>
              <a:rPr lang="en-US" dirty="0"/>
              <a:t>(2007)</a:t>
            </a:r>
            <a:endParaRPr lang="en-US" dirty="0"/>
          </a:p>
        </p:txBody>
      </p:sp>
    </p:spTree>
    <p:extLst>
      <p:ext uri="{BB962C8B-B14F-4D97-AF65-F5344CB8AC3E}">
        <p14:creationId xmlns:p14="http://schemas.microsoft.com/office/powerpoint/2010/main" val="37320136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urac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pic>
        <p:nvPicPr>
          <p:cNvPr id="5" name="Picture 4"/>
          <p:cNvPicPr>
            <a:picLocks noChangeAspect="1"/>
          </p:cNvPicPr>
          <p:nvPr/>
        </p:nvPicPr>
        <p:blipFill>
          <a:blip r:embed="rId3"/>
          <a:stretch>
            <a:fillRect/>
          </a:stretch>
        </p:blipFill>
        <p:spPr>
          <a:xfrm>
            <a:off x="6485470" y="5943600"/>
            <a:ext cx="1219200" cy="533400"/>
          </a:xfrm>
          <a:prstGeom prst="rect">
            <a:avLst/>
          </a:prstGeom>
        </p:spPr>
      </p:pic>
    </p:spTree>
    <p:extLst>
      <p:ext uri="{BB962C8B-B14F-4D97-AF65-F5344CB8AC3E}">
        <p14:creationId xmlns:p14="http://schemas.microsoft.com/office/powerpoint/2010/main" val="25650400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an 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pic>
        <p:nvPicPr>
          <p:cNvPr id="3" name="Picture 2"/>
          <p:cNvPicPr>
            <a:picLocks noChangeAspect="1"/>
          </p:cNvPicPr>
          <p:nvPr/>
        </p:nvPicPr>
        <p:blipFill>
          <a:blip r:embed="rId3"/>
          <a:stretch>
            <a:fillRect/>
          </a:stretch>
        </p:blipFill>
        <p:spPr>
          <a:xfrm>
            <a:off x="6485470" y="5943600"/>
            <a:ext cx="1219200" cy="533400"/>
          </a:xfrm>
          <a:prstGeom prst="rect">
            <a:avLst/>
          </a:prstGeom>
        </p:spPr>
      </p:pic>
      <p:sp>
        <p:nvSpPr>
          <p:cNvPr id="4" name="TextBox 3"/>
          <p:cNvSpPr txBox="1"/>
          <p:nvPr/>
        </p:nvSpPr>
        <p:spPr>
          <a:xfrm>
            <a:off x="6807202" y="6387070"/>
            <a:ext cx="2354355" cy="369332"/>
          </a:xfrm>
          <a:prstGeom prst="rect">
            <a:avLst/>
          </a:prstGeom>
          <a:noFill/>
        </p:spPr>
        <p:txBody>
          <a:bodyPr wrap="none" rtlCol="0">
            <a:spAutoFit/>
          </a:bodyPr>
          <a:lstStyle/>
          <a:p>
            <a:r>
              <a:rPr lang="en-US" dirty="0" err="1" smtClean="0"/>
              <a:t>Barrouillet</a:t>
            </a:r>
            <a:r>
              <a:rPr lang="en-US" dirty="0" smtClean="0"/>
              <a:t> et al. (2007)</a:t>
            </a:r>
            <a:endParaRPr lang="en-US" dirty="0"/>
          </a:p>
        </p:txBody>
      </p:sp>
      <p:sp>
        <p:nvSpPr>
          <p:cNvPr id="5" name="Rectangle 4"/>
          <p:cNvSpPr/>
          <p:nvPr/>
        </p:nvSpPr>
        <p:spPr>
          <a:xfrm>
            <a:off x="6570368" y="6521924"/>
            <a:ext cx="138839" cy="138533"/>
          </a:xfrm>
          <a:prstGeom prst="rect">
            <a:avLst/>
          </a:prstGeom>
          <a:solidFill>
            <a:srgbClr val="FF0000"/>
          </a:solidFill>
          <a:ln>
            <a:solidFill>
              <a:schemeClr val="tx1"/>
            </a:solidFill>
          </a:ln>
          <a:effectLst>
            <a:outerShdw blurRad="40000" dist="23000" dir="18900000" sx="85000" sy="85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8088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an T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pic>
        <p:nvPicPr>
          <p:cNvPr id="4" name="Picture 3"/>
          <p:cNvPicPr>
            <a:picLocks noChangeAspect="1"/>
          </p:cNvPicPr>
          <p:nvPr/>
        </p:nvPicPr>
        <p:blipFill>
          <a:blip r:embed="rId3"/>
          <a:stretch>
            <a:fillRect/>
          </a:stretch>
        </p:blipFill>
        <p:spPr>
          <a:xfrm>
            <a:off x="6485470" y="5943600"/>
            <a:ext cx="1219200" cy="533400"/>
          </a:xfrm>
          <a:prstGeom prst="rect">
            <a:avLst/>
          </a:prstGeom>
        </p:spPr>
      </p:pic>
      <p:sp>
        <p:nvSpPr>
          <p:cNvPr id="5" name="TextBox 4"/>
          <p:cNvSpPr txBox="1"/>
          <p:nvPr/>
        </p:nvSpPr>
        <p:spPr>
          <a:xfrm>
            <a:off x="6807202" y="6387070"/>
            <a:ext cx="2354355" cy="369332"/>
          </a:xfrm>
          <a:prstGeom prst="rect">
            <a:avLst/>
          </a:prstGeom>
          <a:noFill/>
        </p:spPr>
        <p:txBody>
          <a:bodyPr wrap="none" rtlCol="0">
            <a:spAutoFit/>
          </a:bodyPr>
          <a:lstStyle/>
          <a:p>
            <a:r>
              <a:rPr lang="en-US" dirty="0" err="1" smtClean="0"/>
              <a:t>Barrouillet</a:t>
            </a:r>
            <a:r>
              <a:rPr lang="en-US" dirty="0" smtClean="0"/>
              <a:t> et al. (2007)</a:t>
            </a:r>
            <a:endParaRPr lang="en-US" dirty="0"/>
          </a:p>
        </p:txBody>
      </p:sp>
      <p:sp>
        <p:nvSpPr>
          <p:cNvPr id="6" name="Rectangle 5"/>
          <p:cNvSpPr/>
          <p:nvPr/>
        </p:nvSpPr>
        <p:spPr>
          <a:xfrm>
            <a:off x="6570368" y="6521924"/>
            <a:ext cx="138839" cy="138533"/>
          </a:xfrm>
          <a:prstGeom prst="rect">
            <a:avLst/>
          </a:prstGeom>
          <a:solidFill>
            <a:srgbClr val="FF0000"/>
          </a:solidFill>
          <a:ln>
            <a:solidFill>
              <a:schemeClr val="tx1"/>
            </a:solidFill>
          </a:ln>
          <a:effectLst>
            <a:outerShdw blurRad="40000" dist="23000" dir="18900000" sx="85000" sy="85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6083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pic>
        <p:nvPicPr>
          <p:cNvPr id="4" name="Picture 3"/>
          <p:cNvPicPr>
            <a:picLocks noChangeAspect="1"/>
          </p:cNvPicPr>
          <p:nvPr/>
        </p:nvPicPr>
        <p:blipFill>
          <a:blip r:embed="rId3"/>
          <a:stretch>
            <a:fillRect/>
          </a:stretch>
        </p:blipFill>
        <p:spPr>
          <a:xfrm>
            <a:off x="6485470" y="5943600"/>
            <a:ext cx="1219200" cy="533400"/>
          </a:xfrm>
          <a:prstGeom prst="rect">
            <a:avLst/>
          </a:prstGeom>
        </p:spPr>
      </p:pic>
      <p:sp>
        <p:nvSpPr>
          <p:cNvPr id="5" name="TextBox 4"/>
          <p:cNvSpPr txBox="1"/>
          <p:nvPr/>
        </p:nvSpPr>
        <p:spPr>
          <a:xfrm>
            <a:off x="6807202" y="6387070"/>
            <a:ext cx="2354355" cy="369332"/>
          </a:xfrm>
          <a:prstGeom prst="rect">
            <a:avLst/>
          </a:prstGeom>
          <a:noFill/>
        </p:spPr>
        <p:txBody>
          <a:bodyPr wrap="none" rtlCol="0">
            <a:spAutoFit/>
          </a:bodyPr>
          <a:lstStyle/>
          <a:p>
            <a:r>
              <a:rPr lang="en-US" dirty="0" err="1" smtClean="0"/>
              <a:t>Barrouillet</a:t>
            </a:r>
            <a:r>
              <a:rPr lang="en-US" dirty="0" smtClean="0"/>
              <a:t> et al. (2007)</a:t>
            </a:r>
            <a:endParaRPr lang="en-US" dirty="0"/>
          </a:p>
        </p:txBody>
      </p:sp>
      <p:sp>
        <p:nvSpPr>
          <p:cNvPr id="6" name="Rectangle 5"/>
          <p:cNvSpPr/>
          <p:nvPr/>
        </p:nvSpPr>
        <p:spPr>
          <a:xfrm>
            <a:off x="6570368" y="6521924"/>
            <a:ext cx="138839" cy="138533"/>
          </a:xfrm>
          <a:prstGeom prst="rect">
            <a:avLst/>
          </a:prstGeom>
          <a:solidFill>
            <a:srgbClr val="FF0000"/>
          </a:solidFill>
          <a:ln>
            <a:solidFill>
              <a:schemeClr val="tx1"/>
            </a:solidFill>
          </a:ln>
          <a:effectLst>
            <a:outerShdw blurRad="40000" dist="23000" dir="18900000" sx="85000" sy="85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96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Time-Based Resource-Sharing</a:t>
            </a:r>
            <a:endParaRPr lang="en-US" dirty="0"/>
          </a:p>
        </p:txBody>
      </p:sp>
      <p:sp>
        <p:nvSpPr>
          <p:cNvPr id="3" name="Content Placeholder 2"/>
          <p:cNvSpPr>
            <a:spLocks noGrp="1"/>
          </p:cNvSpPr>
          <p:nvPr>
            <p:ph idx="1"/>
          </p:nvPr>
        </p:nvSpPr>
        <p:spPr>
          <a:xfrm>
            <a:off x="457200" y="1600200"/>
            <a:ext cx="8229600" cy="4764216"/>
          </a:xfrm>
        </p:spPr>
        <p:txBody>
          <a:bodyPr>
            <a:normAutofit/>
          </a:bodyPr>
          <a:lstStyle/>
          <a:p>
            <a:r>
              <a:rPr lang="en-US" dirty="0" smtClean="0"/>
              <a:t>WM </a:t>
            </a:r>
            <a:r>
              <a:rPr lang="en-US" dirty="0"/>
              <a:t>i</a:t>
            </a:r>
            <a:r>
              <a:rPr lang="en-US" dirty="0" smtClean="0"/>
              <a:t>s an active mechanism</a:t>
            </a:r>
          </a:p>
          <a:p>
            <a:pPr lvl="1"/>
            <a:r>
              <a:rPr lang="en-US" dirty="0" smtClean="0"/>
              <a:t>Focuses attention on a single item for maintenance or processing</a:t>
            </a:r>
            <a:endParaRPr lang="en-US" dirty="0" smtClean="0"/>
          </a:p>
          <a:p>
            <a:pPr lvl="2"/>
            <a:r>
              <a:rPr lang="en-US" sz="2800" dirty="0" smtClean="0"/>
              <a:t>Focused item gains strength (activation)</a:t>
            </a:r>
          </a:p>
          <a:p>
            <a:pPr lvl="1"/>
            <a:endParaRPr lang="en-US" sz="1200" dirty="0" smtClean="0"/>
          </a:p>
          <a:p>
            <a:pPr lvl="1"/>
            <a:r>
              <a:rPr lang="en-US" dirty="0" smtClean="0"/>
              <a:t>All other items decay with </a:t>
            </a:r>
            <a:r>
              <a:rPr lang="en-US" dirty="0" smtClean="0"/>
              <a:t>time</a:t>
            </a:r>
          </a:p>
          <a:p>
            <a:pPr lvl="2"/>
            <a:r>
              <a:rPr lang="en-US" sz="2800" dirty="0" smtClean="0"/>
              <a:t>More time for maintenance = more information retained</a:t>
            </a:r>
            <a:endParaRPr lang="en-US" sz="2800" dirty="0" smtClean="0"/>
          </a:p>
          <a:p>
            <a:pPr lvl="2"/>
            <a:r>
              <a:rPr lang="en-US" sz="2800" dirty="0" smtClean="0"/>
              <a:t>Less time for </a:t>
            </a:r>
            <a:r>
              <a:rPr lang="en-US" sz="2800" dirty="0" smtClean="0"/>
              <a:t>maintenance = less information </a:t>
            </a:r>
            <a:r>
              <a:rPr lang="en-US" sz="2800" dirty="0" smtClean="0"/>
              <a:t>retained</a:t>
            </a:r>
            <a:endParaRPr lang="en-US" sz="2800" dirty="0"/>
          </a:p>
        </p:txBody>
      </p:sp>
      <p:sp>
        <p:nvSpPr>
          <p:cNvPr id="4" name="TextBox 3"/>
          <p:cNvSpPr txBox="1"/>
          <p:nvPr/>
        </p:nvSpPr>
        <p:spPr>
          <a:xfrm>
            <a:off x="154475" y="6364416"/>
            <a:ext cx="8770688" cy="369332"/>
          </a:xfrm>
          <a:prstGeom prst="rect">
            <a:avLst/>
          </a:prstGeom>
          <a:noFill/>
        </p:spPr>
        <p:txBody>
          <a:bodyPr wrap="square" rtlCol="0">
            <a:spAutoFit/>
          </a:bodyPr>
          <a:lstStyle/>
          <a:p>
            <a:pPr algn="r"/>
            <a:r>
              <a:rPr lang="en-US" dirty="0" err="1" smtClean="0"/>
              <a:t>Barrouillet</a:t>
            </a:r>
            <a:r>
              <a:rPr lang="en-US" dirty="0" smtClean="0"/>
              <a:t>, </a:t>
            </a:r>
            <a:r>
              <a:rPr lang="en-US" dirty="0" err="1" smtClean="0"/>
              <a:t>Bernardin</a:t>
            </a:r>
            <a:r>
              <a:rPr lang="en-US" dirty="0" smtClean="0"/>
              <a:t> &amp; </a:t>
            </a:r>
            <a:r>
              <a:rPr lang="en-US" dirty="0" err="1" smtClean="0"/>
              <a:t>Camos</a:t>
            </a:r>
            <a:r>
              <a:rPr lang="en-US" dirty="0" smtClean="0"/>
              <a:t> (2004)</a:t>
            </a:r>
            <a:endParaRPr lang="en-US" dirty="0"/>
          </a:p>
        </p:txBody>
      </p:sp>
    </p:spTree>
    <p:extLst>
      <p:ext uri="{BB962C8B-B14F-4D97-AF65-F5344CB8AC3E}">
        <p14:creationId xmlns:p14="http://schemas.microsoft.com/office/powerpoint/2010/main" val="3082611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Attentional</a:t>
            </a:r>
            <a:r>
              <a:rPr lang="en-US" dirty="0" smtClean="0"/>
              <a:t> Refreshing</a:t>
            </a:r>
            <a:endParaRPr lang="en-US" dirty="0"/>
          </a:p>
        </p:txBody>
      </p:sp>
      <p:sp>
        <p:nvSpPr>
          <p:cNvPr id="3" name="Content Placeholder 2"/>
          <p:cNvSpPr>
            <a:spLocks noGrp="1"/>
          </p:cNvSpPr>
          <p:nvPr>
            <p:ph idx="1"/>
          </p:nvPr>
        </p:nvSpPr>
        <p:spPr/>
        <p:txBody>
          <a:bodyPr>
            <a:normAutofit lnSpcReduction="10000"/>
          </a:bodyPr>
          <a:lstStyle/>
          <a:p>
            <a:r>
              <a:rPr lang="en-US" dirty="0" smtClean="0"/>
              <a:t>Retrieval Strategy</a:t>
            </a:r>
          </a:p>
          <a:p>
            <a:pPr lvl="1"/>
            <a:r>
              <a:rPr lang="en-US" dirty="0" smtClean="0"/>
              <a:t>Request any target</a:t>
            </a:r>
          </a:p>
          <a:p>
            <a:pPr lvl="1"/>
            <a:r>
              <a:rPr lang="en-US" dirty="0" smtClean="0"/>
              <a:t>Use just retrieved target as the cue for next request</a:t>
            </a:r>
          </a:p>
          <a:p>
            <a:r>
              <a:rPr lang="en-US" dirty="0" smtClean="0"/>
              <a:t>Episodic Similarity</a:t>
            </a:r>
          </a:p>
          <a:p>
            <a:pPr lvl="1"/>
            <a:r>
              <a:rPr lang="en-US" dirty="0" smtClean="0"/>
              <a:t>Association between targets which were encoded under similar temporal-contexts</a:t>
            </a:r>
          </a:p>
          <a:p>
            <a:r>
              <a:rPr lang="en-US" dirty="0" smtClean="0"/>
              <a:t>Temporal Inhibition</a:t>
            </a:r>
          </a:p>
          <a:p>
            <a:pPr lvl="1"/>
            <a:r>
              <a:rPr lang="en-US" dirty="0" smtClean="0"/>
              <a:t>Recently retrieved chunks are penalized</a:t>
            </a:r>
            <a:endParaRPr lang="en-US" dirty="0"/>
          </a:p>
        </p:txBody>
      </p:sp>
      <p:sp>
        <p:nvSpPr>
          <p:cNvPr id="5" name="TextBox 4"/>
          <p:cNvSpPr txBox="1"/>
          <p:nvPr/>
        </p:nvSpPr>
        <p:spPr>
          <a:xfrm>
            <a:off x="154475" y="6364416"/>
            <a:ext cx="8770688" cy="369332"/>
          </a:xfrm>
          <a:prstGeom prst="rect">
            <a:avLst/>
          </a:prstGeom>
          <a:noFill/>
        </p:spPr>
        <p:txBody>
          <a:bodyPr wrap="square" rtlCol="0">
            <a:spAutoFit/>
          </a:bodyPr>
          <a:lstStyle/>
          <a:p>
            <a:pPr algn="r"/>
            <a:r>
              <a:rPr lang="en-US" dirty="0" smtClean="0"/>
              <a:t>Glavan (2017)</a:t>
            </a:r>
            <a:endParaRPr lang="en-US" dirty="0"/>
          </a:p>
        </p:txBody>
      </p:sp>
    </p:spTree>
    <p:extLst>
      <p:ext uri="{BB962C8B-B14F-4D97-AF65-F5344CB8AC3E}">
        <p14:creationId xmlns:p14="http://schemas.microsoft.com/office/powerpoint/2010/main" val="852372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09229"/>
          </a:xfrm>
        </p:spPr>
        <p:txBody>
          <a:bodyPr>
            <a:normAutofit/>
          </a:bodyPr>
          <a:lstStyle/>
          <a:p>
            <a:r>
              <a:rPr lang="en-US" dirty="0" smtClean="0"/>
              <a:t>Span-CL </a:t>
            </a:r>
            <a:r>
              <a:rPr lang="en-US" dirty="0"/>
              <a:t>f</a:t>
            </a:r>
            <a:r>
              <a:rPr lang="en-US" dirty="0" smtClean="0"/>
              <a:t>unction appears to hold across changes in strategy</a:t>
            </a:r>
            <a:endParaRPr lang="en-US" dirty="0"/>
          </a:p>
        </p:txBody>
      </p:sp>
    </p:spTree>
    <p:extLst>
      <p:ext uri="{BB962C8B-B14F-4D97-AF65-F5344CB8AC3E}">
        <p14:creationId xmlns:p14="http://schemas.microsoft.com/office/powerpoint/2010/main" val="34343160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x4 task-c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7937749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x4 task-cl col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pic>
        <p:nvPicPr>
          <p:cNvPr id="3" name="Picture 2"/>
          <p:cNvPicPr>
            <a:picLocks noChangeAspect="1"/>
          </p:cNvPicPr>
          <p:nvPr/>
        </p:nvPicPr>
        <p:blipFill rotWithShape="1">
          <a:blip r:embed="rId3"/>
          <a:srcRect t="17401" b="157"/>
          <a:stretch/>
        </p:blipFill>
        <p:spPr>
          <a:xfrm>
            <a:off x="8150190" y="2354491"/>
            <a:ext cx="866672" cy="2167128"/>
          </a:xfrm>
          <a:prstGeom prst="rect">
            <a:avLst/>
          </a:prstGeom>
        </p:spPr>
      </p:pic>
    </p:spTree>
    <p:extLst>
      <p:ext uri="{BB962C8B-B14F-4D97-AF65-F5344CB8AC3E}">
        <p14:creationId xmlns:p14="http://schemas.microsoft.com/office/powerpoint/2010/main" val="10991876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Articulatory Suppression</a:t>
            </a:r>
            <a:endParaRPr lang="en-US" dirty="0"/>
          </a:p>
        </p:txBody>
      </p:sp>
      <p:sp>
        <p:nvSpPr>
          <p:cNvPr id="3" name="Content Placeholder 2"/>
          <p:cNvSpPr>
            <a:spLocks noGrp="1"/>
          </p:cNvSpPr>
          <p:nvPr>
            <p:ph idx="1"/>
          </p:nvPr>
        </p:nvSpPr>
        <p:spPr>
          <a:xfrm>
            <a:off x="457199" y="1600200"/>
            <a:ext cx="8373035" cy="4525963"/>
          </a:xfrm>
        </p:spPr>
        <p:txBody>
          <a:bodyPr>
            <a:normAutofit/>
          </a:bodyPr>
          <a:lstStyle/>
          <a:p>
            <a:r>
              <a:rPr lang="en-US" dirty="0" smtClean="0"/>
              <a:t>Additional subtask</a:t>
            </a:r>
          </a:p>
          <a:p>
            <a:pPr lvl="1"/>
            <a:r>
              <a:rPr lang="en-US" dirty="0" smtClean="0"/>
              <a:t>Tone is played every 1 second during distractor subtask</a:t>
            </a:r>
          </a:p>
          <a:p>
            <a:pPr lvl="1"/>
            <a:r>
              <a:rPr lang="en-US" dirty="0" smtClean="0"/>
              <a:t>When the tone is heard, say “</a:t>
            </a:r>
            <a:r>
              <a:rPr lang="en-US" dirty="0" err="1" smtClean="0"/>
              <a:t>ba</a:t>
            </a:r>
            <a:r>
              <a:rPr lang="en-US" dirty="0" smtClean="0"/>
              <a:t>”</a:t>
            </a:r>
          </a:p>
          <a:p>
            <a:pPr lvl="1"/>
            <a:endParaRPr lang="en-US" sz="800" dirty="0" smtClean="0"/>
          </a:p>
          <a:p>
            <a:r>
              <a:rPr lang="en-US" dirty="0" smtClean="0"/>
              <a:t>Articulatory </a:t>
            </a:r>
            <a:r>
              <a:rPr lang="en-US" dirty="0" smtClean="0"/>
              <a:t>loop misses the tone</a:t>
            </a:r>
          </a:p>
          <a:p>
            <a:pPr lvl="1"/>
            <a:r>
              <a:rPr lang="en-US" dirty="0" smtClean="0"/>
              <a:t>May just be an implementation limitation of ACT-</a:t>
            </a:r>
            <a:r>
              <a:rPr lang="en-US" dirty="0" smtClean="0"/>
              <a:t>R</a:t>
            </a:r>
          </a:p>
          <a:p>
            <a:pPr lvl="1"/>
            <a:r>
              <a:rPr lang="en-US" dirty="0" smtClean="0"/>
              <a:t>Need more developed perceptual modules</a:t>
            </a:r>
            <a:endParaRPr lang="en-US" dirty="0"/>
          </a:p>
        </p:txBody>
      </p:sp>
    </p:spTree>
    <p:extLst>
      <p:ext uri="{BB962C8B-B14F-4D97-AF65-F5344CB8AC3E}">
        <p14:creationId xmlns:p14="http://schemas.microsoft.com/office/powerpoint/2010/main" val="88521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pression rates mwcs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34183773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freshing with suppress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8857540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rehearsal with suppress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39792535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ppression Rat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48" y="1329765"/>
            <a:ext cx="8367058" cy="4183529"/>
          </a:xfrm>
          <a:prstGeom prst="rect">
            <a:avLst/>
          </a:prstGeom>
        </p:spPr>
      </p:pic>
    </p:spTree>
    <p:extLst>
      <p:ext uri="{BB962C8B-B14F-4D97-AF65-F5344CB8AC3E}">
        <p14:creationId xmlns:p14="http://schemas.microsoft.com/office/powerpoint/2010/main" val="21669436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up Si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14967577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Task Paradigm</a:t>
            </a:r>
            <a:endParaRPr lang="en-US" dirty="0"/>
          </a:p>
        </p:txBody>
      </p:sp>
      <p:sp>
        <p:nvSpPr>
          <p:cNvPr id="3" name="Text Placeholder 2"/>
          <p:cNvSpPr>
            <a:spLocks noGrp="1"/>
          </p:cNvSpPr>
          <p:nvPr>
            <p:ph type="body" idx="1"/>
          </p:nvPr>
        </p:nvSpPr>
        <p:spPr>
          <a:xfrm>
            <a:off x="457200" y="1522757"/>
            <a:ext cx="4040188" cy="639762"/>
          </a:xfrm>
        </p:spPr>
        <p:txBody>
          <a:bodyPr/>
          <a:lstStyle/>
          <a:p>
            <a:r>
              <a:rPr lang="en-US" dirty="0" smtClean="0">
                <a:solidFill>
                  <a:schemeClr val="accent2"/>
                </a:solidFill>
              </a:rPr>
              <a:t>Maintenance</a:t>
            </a:r>
            <a:endParaRPr lang="en-US" dirty="0">
              <a:solidFill>
                <a:schemeClr val="accent2"/>
              </a:solidFill>
            </a:endParaRPr>
          </a:p>
        </p:txBody>
      </p:sp>
      <p:sp>
        <p:nvSpPr>
          <p:cNvPr id="4" name="Content Placeholder 3"/>
          <p:cNvSpPr>
            <a:spLocks noGrp="1"/>
          </p:cNvSpPr>
          <p:nvPr>
            <p:ph sz="half" idx="2"/>
          </p:nvPr>
        </p:nvSpPr>
        <p:spPr/>
        <p:txBody>
          <a:bodyPr/>
          <a:lstStyle/>
          <a:p>
            <a:r>
              <a:rPr lang="en-US" dirty="0" smtClean="0"/>
              <a:t>Episodic encoding</a:t>
            </a:r>
          </a:p>
          <a:p>
            <a:r>
              <a:rPr lang="en-US" dirty="0" err="1" smtClean="0"/>
              <a:t>Attentional</a:t>
            </a:r>
            <a:r>
              <a:rPr lang="en-US" dirty="0" smtClean="0"/>
              <a:t> refreshing</a:t>
            </a:r>
          </a:p>
          <a:p>
            <a:r>
              <a:rPr lang="en-US" dirty="0" smtClean="0"/>
              <a:t>Articulatory rehearsal</a:t>
            </a:r>
            <a:endParaRPr lang="en-US" dirty="0"/>
          </a:p>
        </p:txBody>
      </p:sp>
      <p:sp>
        <p:nvSpPr>
          <p:cNvPr id="5" name="Text Placeholder 4"/>
          <p:cNvSpPr>
            <a:spLocks noGrp="1"/>
          </p:cNvSpPr>
          <p:nvPr>
            <p:ph type="body" sz="quarter" idx="3"/>
          </p:nvPr>
        </p:nvSpPr>
        <p:spPr>
          <a:xfrm>
            <a:off x="4645025" y="1528258"/>
            <a:ext cx="4041775" cy="639762"/>
          </a:xfrm>
        </p:spPr>
        <p:txBody>
          <a:bodyPr/>
          <a:lstStyle/>
          <a:p>
            <a:r>
              <a:rPr lang="en-US" dirty="0" smtClean="0">
                <a:solidFill>
                  <a:schemeClr val="accent1"/>
                </a:solidFill>
              </a:rPr>
              <a:t>Processing</a:t>
            </a:r>
            <a:endParaRPr lang="en-US" dirty="0">
              <a:solidFill>
                <a:schemeClr val="accent1"/>
              </a:solidFill>
            </a:endParaRPr>
          </a:p>
        </p:txBody>
      </p:sp>
      <p:sp>
        <p:nvSpPr>
          <p:cNvPr id="6" name="Content Placeholder 5"/>
          <p:cNvSpPr>
            <a:spLocks noGrp="1"/>
          </p:cNvSpPr>
          <p:nvPr>
            <p:ph sz="quarter" idx="4"/>
          </p:nvPr>
        </p:nvSpPr>
        <p:spPr>
          <a:xfrm>
            <a:off x="4645025" y="2174875"/>
            <a:ext cx="4281805" cy="3596185"/>
          </a:xfrm>
        </p:spPr>
        <p:txBody>
          <a:bodyPr/>
          <a:lstStyle/>
          <a:p>
            <a:r>
              <a:rPr lang="en-US" dirty="0" smtClean="0"/>
              <a:t>Attend to distractors</a:t>
            </a:r>
          </a:p>
          <a:p>
            <a:r>
              <a:rPr lang="en-US" dirty="0" smtClean="0"/>
              <a:t>Retrieve necessary knowledge</a:t>
            </a:r>
          </a:p>
          <a:p>
            <a:r>
              <a:rPr lang="en-US" dirty="0" smtClean="0"/>
              <a:t>Choose response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62799243"/>
              </p:ext>
            </p:extLst>
          </p:nvPr>
        </p:nvGraphicFramePr>
        <p:xfrm>
          <a:off x="549270" y="4424044"/>
          <a:ext cx="8042280" cy="1747096"/>
        </p:xfrm>
        <a:graphic>
          <a:graphicData uri="http://schemas.openxmlformats.org/drawingml/2006/table">
            <a:tbl>
              <a:tblPr firstRow="1" bandRow="1">
                <a:tableStyleId>{5940675A-B579-460E-94D1-54222C63F5DA}</a:tableStyleId>
              </a:tblPr>
              <a:tblGrid>
                <a:gridCol w="804228"/>
                <a:gridCol w="804228"/>
                <a:gridCol w="804228"/>
                <a:gridCol w="804228"/>
                <a:gridCol w="804228"/>
                <a:gridCol w="804228"/>
                <a:gridCol w="804228"/>
                <a:gridCol w="804228"/>
                <a:gridCol w="804228"/>
                <a:gridCol w="804228"/>
              </a:tblGrid>
              <a:tr h="759778">
                <a:tc>
                  <a:txBody>
                    <a:bodyPr/>
                    <a:lstStyle/>
                    <a:p>
                      <a:pPr algn="ctr"/>
                      <a:r>
                        <a:rPr lang="en-US" sz="3600" dirty="0" smtClean="0"/>
                        <a:t>W</a:t>
                      </a:r>
                      <a:endParaRPr lang="en-US" sz="3600" dirty="0"/>
                    </a:p>
                  </a:txBody>
                  <a:tcPr>
                    <a:solidFill>
                      <a:schemeClr val="accent2">
                        <a:lumMod val="60000"/>
                        <a:lumOff val="40000"/>
                      </a:schemeClr>
                    </a:solidFill>
                  </a:tcPr>
                </a:tc>
                <a:tc>
                  <a:txBody>
                    <a:bodyPr/>
                    <a:lstStyle/>
                    <a:p>
                      <a:pPr algn="ctr"/>
                      <a:r>
                        <a:rPr lang="en-US" sz="3600" dirty="0" smtClean="0"/>
                        <a:t>7</a:t>
                      </a:r>
                      <a:endParaRPr lang="en-US" sz="3600" dirty="0"/>
                    </a:p>
                  </a:txBody>
                  <a:tcPr>
                    <a:solidFill>
                      <a:schemeClr val="accent1">
                        <a:lumMod val="60000"/>
                        <a:lumOff val="40000"/>
                      </a:schemeClr>
                    </a:solidFill>
                  </a:tcPr>
                </a:tc>
                <a:tc>
                  <a:txBody>
                    <a:bodyPr/>
                    <a:lstStyle/>
                    <a:p>
                      <a:pPr algn="ctr"/>
                      <a:r>
                        <a:rPr lang="en-US" sz="3600" dirty="0" smtClean="0"/>
                        <a:t>9</a:t>
                      </a:r>
                      <a:endParaRPr lang="en-US" sz="3600" dirty="0"/>
                    </a:p>
                  </a:txBody>
                  <a:tcPr>
                    <a:solidFill>
                      <a:schemeClr val="accent1">
                        <a:lumMod val="60000"/>
                        <a:lumOff val="40000"/>
                      </a:schemeClr>
                    </a:solidFill>
                  </a:tcPr>
                </a:tc>
                <a:tc>
                  <a:txBody>
                    <a:bodyPr/>
                    <a:lstStyle/>
                    <a:p>
                      <a:pPr algn="ctr"/>
                      <a:r>
                        <a:rPr lang="en-US" sz="3600" dirty="0" smtClean="0"/>
                        <a:t>6</a:t>
                      </a:r>
                      <a:endParaRPr lang="en-US" sz="3600" dirty="0"/>
                    </a:p>
                  </a:txBody>
                  <a:tcPr>
                    <a:solidFill>
                      <a:schemeClr val="accent1">
                        <a:lumMod val="60000"/>
                        <a:lumOff val="40000"/>
                      </a:schemeClr>
                    </a:solidFill>
                  </a:tcPr>
                </a:tc>
                <a:tc>
                  <a:txBody>
                    <a:bodyPr/>
                    <a:lstStyle/>
                    <a:p>
                      <a:pPr algn="ctr"/>
                      <a:r>
                        <a:rPr lang="en-US" sz="3600" dirty="0" smtClean="0"/>
                        <a:t>6</a:t>
                      </a:r>
                      <a:endParaRPr lang="en-US" sz="3600" dirty="0"/>
                    </a:p>
                  </a:txBody>
                  <a:tcPr>
                    <a:solidFill>
                      <a:schemeClr val="accent1">
                        <a:lumMod val="60000"/>
                        <a:lumOff val="40000"/>
                      </a:schemeClr>
                    </a:solidFill>
                  </a:tcPr>
                </a:tc>
                <a:tc>
                  <a:txBody>
                    <a:bodyPr/>
                    <a:lstStyle/>
                    <a:p>
                      <a:pPr algn="ctr"/>
                      <a:r>
                        <a:rPr lang="en-US" sz="3600" dirty="0" smtClean="0"/>
                        <a:t>N</a:t>
                      </a:r>
                      <a:endParaRPr lang="en-US" sz="3600" dirty="0"/>
                    </a:p>
                  </a:txBody>
                  <a:tcPr>
                    <a:solidFill>
                      <a:srgbClr val="D99694"/>
                    </a:solidFill>
                  </a:tcPr>
                </a:tc>
                <a:tc>
                  <a:txBody>
                    <a:bodyPr/>
                    <a:lstStyle/>
                    <a:p>
                      <a:pPr algn="ctr"/>
                      <a:r>
                        <a:rPr lang="en-US" sz="3600" dirty="0" smtClean="0"/>
                        <a:t>8</a:t>
                      </a:r>
                      <a:endParaRPr lang="en-US" sz="3600" dirty="0"/>
                    </a:p>
                  </a:txBody>
                  <a:tcPr>
                    <a:solidFill>
                      <a:srgbClr val="95B3D7"/>
                    </a:solidFill>
                  </a:tcPr>
                </a:tc>
                <a:tc>
                  <a:txBody>
                    <a:bodyPr/>
                    <a:lstStyle/>
                    <a:p>
                      <a:pPr algn="ctr"/>
                      <a:r>
                        <a:rPr lang="en-US" sz="3600" dirty="0" smtClean="0"/>
                        <a:t>2</a:t>
                      </a:r>
                      <a:endParaRPr lang="en-US" sz="3600" dirty="0"/>
                    </a:p>
                  </a:txBody>
                  <a:tcPr>
                    <a:solidFill>
                      <a:srgbClr val="95B3D7"/>
                    </a:solidFill>
                  </a:tcPr>
                </a:tc>
                <a:tc>
                  <a:txBody>
                    <a:bodyPr/>
                    <a:lstStyle/>
                    <a:p>
                      <a:pPr algn="ctr"/>
                      <a:r>
                        <a:rPr lang="en-US" sz="3600" dirty="0" smtClean="0"/>
                        <a:t>2</a:t>
                      </a:r>
                      <a:endParaRPr lang="en-US" sz="3600" dirty="0"/>
                    </a:p>
                  </a:txBody>
                  <a:tcPr>
                    <a:solidFill>
                      <a:srgbClr val="95B3D7"/>
                    </a:solidFill>
                  </a:tcPr>
                </a:tc>
                <a:tc>
                  <a:txBody>
                    <a:bodyPr/>
                    <a:lstStyle/>
                    <a:p>
                      <a:pPr algn="ctr"/>
                      <a:r>
                        <a:rPr lang="en-US" sz="3600" dirty="0" smtClean="0"/>
                        <a:t>7</a:t>
                      </a:r>
                      <a:endParaRPr lang="en-US" sz="3600" dirty="0"/>
                    </a:p>
                  </a:txBody>
                  <a:tcPr>
                    <a:solidFill>
                      <a:srgbClr val="95B3D7"/>
                    </a:solidFill>
                  </a:tcPr>
                </a:tc>
              </a:tr>
              <a:tr h="227540">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r>
              <a:tr h="759778">
                <a:tc>
                  <a:txBody>
                    <a:bodyPr/>
                    <a:lstStyle/>
                    <a:p>
                      <a:pPr algn="ctr"/>
                      <a:r>
                        <a:rPr lang="en-US" sz="3600" dirty="0" smtClean="0"/>
                        <a:t>S</a:t>
                      </a:r>
                      <a:endParaRPr lang="en-US" sz="3600" dirty="0"/>
                    </a:p>
                  </a:txBody>
                  <a:tcPr>
                    <a:solidFill>
                      <a:schemeClr val="accent2">
                        <a:lumMod val="60000"/>
                        <a:lumOff val="40000"/>
                      </a:schemeClr>
                    </a:solidFill>
                  </a:tcPr>
                </a:tc>
                <a:tc>
                  <a:txBody>
                    <a:bodyPr/>
                    <a:lstStyle/>
                    <a:p>
                      <a:pPr algn="ctr"/>
                      <a:r>
                        <a:rPr lang="en-US" sz="3600" dirty="0" smtClean="0"/>
                        <a:t>5</a:t>
                      </a:r>
                      <a:endParaRPr lang="en-US" sz="3600" dirty="0"/>
                    </a:p>
                  </a:txBody>
                  <a:tcPr>
                    <a:solidFill>
                      <a:schemeClr val="accent1">
                        <a:lumMod val="60000"/>
                        <a:lumOff val="40000"/>
                      </a:schemeClr>
                    </a:solidFill>
                  </a:tcPr>
                </a:tc>
                <a:tc>
                  <a:txBody>
                    <a:bodyPr/>
                    <a:lstStyle/>
                    <a:p>
                      <a:pPr algn="ctr"/>
                      <a:r>
                        <a:rPr lang="en-US" sz="3600" dirty="0" smtClean="0"/>
                        <a:t>6</a:t>
                      </a:r>
                      <a:endParaRPr lang="en-US" sz="3600" dirty="0"/>
                    </a:p>
                  </a:txBody>
                  <a:tcPr>
                    <a:solidFill>
                      <a:schemeClr val="accent1">
                        <a:lumMod val="60000"/>
                        <a:lumOff val="40000"/>
                      </a:schemeClr>
                    </a:solidFill>
                  </a:tcPr>
                </a:tc>
                <a:tc>
                  <a:txBody>
                    <a:bodyPr/>
                    <a:lstStyle/>
                    <a:p>
                      <a:pPr algn="ctr"/>
                      <a:r>
                        <a:rPr lang="en-US" sz="3600" dirty="0" smtClean="0"/>
                        <a:t>2</a:t>
                      </a:r>
                      <a:endParaRPr lang="en-US" sz="3600" dirty="0"/>
                    </a:p>
                  </a:txBody>
                  <a:tcPr>
                    <a:solidFill>
                      <a:schemeClr val="accent1">
                        <a:lumMod val="60000"/>
                        <a:lumOff val="40000"/>
                      </a:schemeClr>
                    </a:solidFill>
                  </a:tcPr>
                </a:tc>
                <a:tc>
                  <a:txBody>
                    <a:bodyPr/>
                    <a:lstStyle/>
                    <a:p>
                      <a:pPr algn="ctr"/>
                      <a:r>
                        <a:rPr lang="en-US" sz="3600" dirty="0" smtClean="0"/>
                        <a:t>7</a:t>
                      </a:r>
                      <a:endParaRPr lang="en-US" sz="3600" dirty="0"/>
                    </a:p>
                  </a:txBody>
                  <a:tcPr>
                    <a:solidFill>
                      <a:schemeClr val="accent1">
                        <a:lumMod val="60000"/>
                        <a:lumOff val="40000"/>
                      </a:schemeClr>
                    </a:solidFill>
                  </a:tcPr>
                </a:tc>
                <a:tc>
                  <a:txBody>
                    <a:bodyPr/>
                    <a:lstStyle/>
                    <a:p>
                      <a:pPr algn="ctr"/>
                      <a:r>
                        <a:rPr lang="en-US" sz="3600" dirty="0" smtClean="0"/>
                        <a:t>L</a:t>
                      </a:r>
                      <a:endParaRPr lang="en-US" sz="3600" dirty="0"/>
                    </a:p>
                  </a:txBody>
                  <a:tcPr>
                    <a:solidFill>
                      <a:srgbClr val="D99694"/>
                    </a:solidFill>
                  </a:tcPr>
                </a:tc>
                <a:tc>
                  <a:txBody>
                    <a:bodyPr/>
                    <a:lstStyle/>
                    <a:p>
                      <a:pPr algn="ctr"/>
                      <a:r>
                        <a:rPr lang="en-US" sz="3600" dirty="0" smtClean="0"/>
                        <a:t>9</a:t>
                      </a:r>
                      <a:endParaRPr lang="en-US" sz="3600" dirty="0"/>
                    </a:p>
                  </a:txBody>
                  <a:tcPr>
                    <a:solidFill>
                      <a:srgbClr val="95B3D7"/>
                    </a:solidFill>
                  </a:tcPr>
                </a:tc>
                <a:tc>
                  <a:txBody>
                    <a:bodyPr/>
                    <a:lstStyle/>
                    <a:p>
                      <a:pPr algn="ctr"/>
                      <a:r>
                        <a:rPr lang="en-US" sz="3600" dirty="0" smtClean="0"/>
                        <a:t>5</a:t>
                      </a:r>
                      <a:endParaRPr lang="en-US" sz="3600" dirty="0"/>
                    </a:p>
                  </a:txBody>
                  <a:tcPr>
                    <a:solidFill>
                      <a:srgbClr val="95B3D7"/>
                    </a:solidFill>
                  </a:tcPr>
                </a:tc>
                <a:tc>
                  <a:txBody>
                    <a:bodyPr/>
                    <a:lstStyle/>
                    <a:p>
                      <a:pPr algn="ctr"/>
                      <a:r>
                        <a:rPr lang="en-US" sz="3600" dirty="0" smtClean="0"/>
                        <a:t>3</a:t>
                      </a:r>
                      <a:endParaRPr lang="en-US" sz="3600" dirty="0"/>
                    </a:p>
                  </a:txBody>
                  <a:tcPr>
                    <a:solidFill>
                      <a:srgbClr val="95B3D7"/>
                    </a:solidFill>
                  </a:tcPr>
                </a:tc>
                <a:tc>
                  <a:txBody>
                    <a:bodyPr/>
                    <a:lstStyle/>
                    <a:p>
                      <a:pPr algn="ctr"/>
                      <a:r>
                        <a:rPr lang="en-US" sz="3600" dirty="0" smtClean="0"/>
                        <a:t>2</a:t>
                      </a:r>
                      <a:endParaRPr lang="en-US" sz="3600" dirty="0"/>
                    </a:p>
                  </a:txBody>
                  <a:tcPr>
                    <a:solidFill>
                      <a:srgbClr val="95B3D7"/>
                    </a:solidFill>
                  </a:tcPr>
                </a:tc>
              </a:tr>
            </a:tbl>
          </a:graphicData>
        </a:graphic>
      </p:graphicFrame>
    </p:spTree>
    <p:extLst>
      <p:ext uri="{BB962C8B-B14F-4D97-AF65-F5344CB8AC3E}">
        <p14:creationId xmlns:p14="http://schemas.microsoft.com/office/powerpoint/2010/main" val="84671006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up Tas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pic>
        <p:nvPicPr>
          <p:cNvPr id="3" name="Picture 2"/>
          <p:cNvPicPr>
            <a:picLocks noChangeAspect="1"/>
          </p:cNvPicPr>
          <p:nvPr/>
        </p:nvPicPr>
        <p:blipFill>
          <a:blip r:embed="rId3"/>
          <a:stretch>
            <a:fillRect/>
          </a:stretch>
        </p:blipFill>
        <p:spPr>
          <a:xfrm>
            <a:off x="8150190" y="2121253"/>
            <a:ext cx="866672" cy="2628713"/>
          </a:xfrm>
          <a:prstGeom prst="rect">
            <a:avLst/>
          </a:prstGeom>
        </p:spPr>
      </p:pic>
    </p:spTree>
    <p:extLst>
      <p:ext uri="{BB962C8B-B14F-4D97-AF65-F5344CB8AC3E}">
        <p14:creationId xmlns:p14="http://schemas.microsoft.com/office/powerpoint/2010/main" val="5449227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Load</a:t>
            </a:r>
            <a:endParaRPr lang="en-US" dirty="0"/>
          </a:p>
        </p:txBody>
      </p:sp>
      <p:sp>
        <p:nvSpPr>
          <p:cNvPr id="8" name="TextBox 7"/>
          <p:cNvSpPr txBox="1"/>
          <p:nvPr/>
        </p:nvSpPr>
        <p:spPr>
          <a:xfrm>
            <a:off x="1211893" y="5299482"/>
            <a:ext cx="6722670" cy="400110"/>
          </a:xfrm>
          <a:prstGeom prst="rect">
            <a:avLst/>
          </a:prstGeom>
          <a:noFill/>
        </p:spPr>
        <p:txBody>
          <a:bodyPr wrap="none" rtlCol="0">
            <a:spAutoFit/>
          </a:bodyPr>
          <a:lstStyle/>
          <a:p>
            <a:pPr algn="ctr"/>
            <a:r>
              <a:rPr lang="en-US" sz="2000" i="1" dirty="0" smtClean="0">
                <a:latin typeface="Bookman Old Style"/>
                <a:cs typeface="Bookman Old Style"/>
              </a:rPr>
              <a:t>k</a:t>
            </a:r>
            <a:r>
              <a:rPr lang="en-US" sz="2000" dirty="0" smtClean="0"/>
              <a:t> =</a:t>
            </a:r>
            <a:r>
              <a:rPr lang="en-US" sz="2000" i="1" dirty="0" smtClean="0"/>
              <a:t> </a:t>
            </a:r>
            <a:r>
              <a:rPr lang="en-US" sz="2000" dirty="0" smtClean="0"/>
              <a:t>raw WM capacity (unique to individual, task, etc.)</a:t>
            </a:r>
            <a:endParaRPr lang="en-US" sz="2000" i="1" dirty="0"/>
          </a:p>
        </p:txBody>
      </p:sp>
      <p:sp>
        <p:nvSpPr>
          <p:cNvPr id="9" name="TextBox 8"/>
          <p:cNvSpPr txBox="1"/>
          <p:nvPr/>
        </p:nvSpPr>
        <p:spPr>
          <a:xfrm>
            <a:off x="154475" y="6364416"/>
            <a:ext cx="8770688" cy="369332"/>
          </a:xfrm>
          <a:prstGeom prst="rect">
            <a:avLst/>
          </a:prstGeom>
          <a:noFill/>
        </p:spPr>
        <p:txBody>
          <a:bodyPr wrap="square" rtlCol="0">
            <a:spAutoFit/>
          </a:bodyPr>
          <a:lstStyle/>
          <a:p>
            <a:pPr algn="r"/>
            <a:r>
              <a:rPr lang="en-US" dirty="0" err="1" smtClean="0"/>
              <a:t>Barrouillet</a:t>
            </a:r>
            <a:r>
              <a:rPr lang="en-US" dirty="0" smtClean="0"/>
              <a:t>, </a:t>
            </a:r>
            <a:r>
              <a:rPr lang="en-US" dirty="0" err="1" smtClean="0"/>
              <a:t>Portrat</a:t>
            </a:r>
            <a:r>
              <a:rPr lang="en-US" dirty="0" smtClean="0"/>
              <a:t> &amp; </a:t>
            </a:r>
            <a:r>
              <a:rPr lang="en-US" dirty="0" err="1" smtClean="0"/>
              <a:t>Camos</a:t>
            </a:r>
            <a:r>
              <a:rPr lang="en-US" dirty="0" smtClean="0"/>
              <a:t> (2011)</a:t>
            </a:r>
            <a:endParaRPr lang="en-US" dirty="0"/>
          </a:p>
        </p:txBody>
      </p:sp>
      <p:pic>
        <p:nvPicPr>
          <p:cNvPr id="3" name="Picture 2"/>
          <p:cNvPicPr>
            <a:picLocks noChangeAspect="1"/>
          </p:cNvPicPr>
          <p:nvPr/>
        </p:nvPicPr>
        <p:blipFill>
          <a:blip r:embed="rId3"/>
          <a:stretch>
            <a:fillRect/>
          </a:stretch>
        </p:blipFill>
        <p:spPr>
          <a:xfrm>
            <a:off x="1624643" y="2182315"/>
            <a:ext cx="5913954" cy="2437310"/>
          </a:xfrm>
          <a:prstGeom prst="rect">
            <a:avLst/>
          </a:prstGeom>
        </p:spPr>
      </p:pic>
      <p:pic>
        <p:nvPicPr>
          <p:cNvPr id="4" name="Picture 3"/>
          <p:cNvPicPr>
            <a:picLocks noChangeAspect="1"/>
          </p:cNvPicPr>
          <p:nvPr/>
        </p:nvPicPr>
        <p:blipFill>
          <a:blip r:embed="rId4"/>
          <a:stretch>
            <a:fillRect/>
          </a:stretch>
        </p:blipFill>
        <p:spPr>
          <a:xfrm>
            <a:off x="7934563" y="3466632"/>
            <a:ext cx="990599" cy="1152993"/>
          </a:xfrm>
          <a:prstGeom prst="rect">
            <a:avLst/>
          </a:prstGeom>
        </p:spPr>
      </p:pic>
    </p:spTree>
    <p:extLst>
      <p:ext uri="{BB962C8B-B14F-4D97-AF65-F5344CB8AC3E}">
        <p14:creationId xmlns:p14="http://schemas.microsoft.com/office/powerpoint/2010/main" val="24175769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0"/>
            <a:ext cx="6986734" cy="6858000"/>
          </a:xfrm>
          <a:prstGeom prst="rect">
            <a:avLst/>
          </a:prstGeom>
        </p:spPr>
      </p:pic>
      <p:sp>
        <p:nvSpPr>
          <p:cNvPr id="5" name="TextBox 4"/>
          <p:cNvSpPr txBox="1"/>
          <p:nvPr/>
        </p:nvSpPr>
        <p:spPr>
          <a:xfrm>
            <a:off x="2315956" y="3969718"/>
            <a:ext cx="2432878" cy="1015663"/>
          </a:xfrm>
          <a:prstGeom prst="rect">
            <a:avLst/>
          </a:prstGeom>
          <a:solidFill>
            <a:schemeClr val="bg1"/>
          </a:solidFill>
        </p:spPr>
        <p:txBody>
          <a:bodyPr wrap="none" rtlCol="0">
            <a:spAutoFit/>
          </a:bodyPr>
          <a:lstStyle/>
          <a:p>
            <a:pPr algn="ctr"/>
            <a:r>
              <a:rPr lang="en-US" sz="2000" dirty="0" smtClean="0">
                <a:latin typeface="Arial"/>
                <a:cs typeface="Arial"/>
              </a:rPr>
              <a:t>Y = -8.33 * X + 8.13</a:t>
            </a:r>
          </a:p>
          <a:p>
            <a:pPr algn="ctr"/>
            <a:endParaRPr lang="en-US" sz="2000" dirty="0" smtClean="0">
              <a:latin typeface="Arial"/>
              <a:cs typeface="Arial"/>
            </a:endParaRPr>
          </a:p>
          <a:p>
            <a:pPr algn="ctr"/>
            <a:r>
              <a:rPr lang="en-US" sz="2000" dirty="0" smtClean="0">
                <a:latin typeface="Arial"/>
                <a:cs typeface="Arial"/>
              </a:rPr>
              <a:t>R</a:t>
            </a:r>
            <a:r>
              <a:rPr lang="en-US" sz="2000" baseline="30000" dirty="0" smtClean="0">
                <a:latin typeface="Arial"/>
                <a:cs typeface="Arial"/>
              </a:rPr>
              <a:t>2</a:t>
            </a:r>
            <a:r>
              <a:rPr lang="en-US" sz="2000" dirty="0" smtClean="0">
                <a:latin typeface="Arial"/>
                <a:cs typeface="Arial"/>
              </a:rPr>
              <a:t> = .98</a:t>
            </a:r>
            <a:endParaRPr lang="en-US" sz="2000" dirty="0">
              <a:latin typeface="Arial"/>
              <a:cs typeface="Arial"/>
            </a:endParaRPr>
          </a:p>
        </p:txBody>
      </p:sp>
      <p:sp>
        <p:nvSpPr>
          <p:cNvPr id="8" name="TextBox 7"/>
          <p:cNvSpPr txBox="1"/>
          <p:nvPr/>
        </p:nvSpPr>
        <p:spPr>
          <a:xfrm>
            <a:off x="154475" y="6364416"/>
            <a:ext cx="8770688" cy="369332"/>
          </a:xfrm>
          <a:prstGeom prst="rect">
            <a:avLst/>
          </a:prstGeom>
          <a:noFill/>
        </p:spPr>
        <p:txBody>
          <a:bodyPr wrap="square" rtlCol="0">
            <a:spAutoFit/>
          </a:bodyPr>
          <a:lstStyle/>
          <a:p>
            <a:r>
              <a:rPr lang="en-US" dirty="0" err="1" smtClean="0"/>
              <a:t>Barrouillet</a:t>
            </a:r>
            <a:r>
              <a:rPr lang="en-US" dirty="0" smtClean="0"/>
              <a:t>, </a:t>
            </a:r>
            <a:r>
              <a:rPr lang="en-US" dirty="0" err="1" smtClean="0"/>
              <a:t>Portrat</a:t>
            </a:r>
            <a:r>
              <a:rPr lang="en-US" dirty="0" smtClean="0"/>
              <a:t> &amp; </a:t>
            </a:r>
            <a:r>
              <a:rPr lang="en-US" dirty="0" err="1" smtClean="0"/>
              <a:t>Camos</a:t>
            </a:r>
            <a:r>
              <a:rPr lang="en-US" dirty="0" smtClean="0"/>
              <a:t> (2011)</a:t>
            </a:r>
            <a:endParaRPr lang="en-US" dirty="0"/>
          </a:p>
        </p:txBody>
      </p:sp>
    </p:spTree>
    <p:extLst>
      <p:ext uri="{BB962C8B-B14F-4D97-AF65-F5344CB8AC3E}">
        <p14:creationId xmlns:p14="http://schemas.microsoft.com/office/powerpoint/2010/main" val="28196876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TBRS Is Underspecified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Does not describe distractor task</a:t>
            </a:r>
          </a:p>
          <a:p>
            <a:pPr lvl="1"/>
            <a:r>
              <a:rPr lang="en-US" dirty="0" smtClean="0"/>
              <a:t>Performance is the interaction of maintenance </a:t>
            </a:r>
            <a:r>
              <a:rPr lang="en-US" b="1" u="sng" dirty="0" smtClean="0"/>
              <a:t>and</a:t>
            </a:r>
            <a:r>
              <a:rPr lang="en-US" dirty="0" smtClean="0"/>
              <a:t> processing activity</a:t>
            </a:r>
          </a:p>
          <a:p>
            <a:pPr marL="514350" indent="-514350">
              <a:buFont typeface="+mj-lt"/>
              <a:buAutoNum type="arabicPeriod"/>
            </a:pPr>
            <a:r>
              <a:rPr lang="en-US" dirty="0" smtClean="0"/>
              <a:t>Limited range of CL tested with humans</a:t>
            </a:r>
          </a:p>
          <a:p>
            <a:pPr lvl="1"/>
            <a:r>
              <a:rPr lang="en-US" dirty="0" smtClean="0"/>
              <a:t>Is this function really linear?</a:t>
            </a:r>
          </a:p>
          <a:p>
            <a:pPr marL="514350" indent="-514350">
              <a:buFont typeface="+mj-lt"/>
              <a:buAutoNum type="arabicPeriod"/>
            </a:pPr>
            <a:endParaRPr lang="en-US" dirty="0" smtClean="0"/>
          </a:p>
        </p:txBody>
      </p:sp>
    </p:spTree>
    <p:extLst>
      <p:ext uri="{BB962C8B-B14F-4D97-AF65-F5344CB8AC3E}">
        <p14:creationId xmlns:p14="http://schemas.microsoft.com/office/powerpoint/2010/main" val="1737277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0"/>
            <a:ext cx="6986734" cy="6858000"/>
          </a:xfrm>
          <a:prstGeom prst="rect">
            <a:avLst/>
          </a:prstGeom>
        </p:spPr>
      </p:pic>
      <p:sp>
        <p:nvSpPr>
          <p:cNvPr id="5" name="TextBox 4"/>
          <p:cNvSpPr txBox="1"/>
          <p:nvPr/>
        </p:nvSpPr>
        <p:spPr>
          <a:xfrm>
            <a:off x="2900681" y="3753264"/>
            <a:ext cx="1688456" cy="1015663"/>
          </a:xfrm>
          <a:prstGeom prst="rect">
            <a:avLst/>
          </a:prstGeom>
          <a:solidFill>
            <a:schemeClr val="bg1"/>
          </a:solidFill>
        </p:spPr>
        <p:txBody>
          <a:bodyPr wrap="square" rtlCol="0">
            <a:spAutoFit/>
          </a:bodyPr>
          <a:lstStyle/>
          <a:p>
            <a:pPr algn="ctr"/>
            <a:endParaRPr lang="en-US" sz="2000" dirty="0">
              <a:latin typeface="Arial"/>
              <a:cs typeface="Arial"/>
            </a:endParaRPr>
          </a:p>
          <a:p>
            <a:pPr algn="ctr"/>
            <a:endParaRPr lang="en-US" sz="2000" dirty="0" smtClean="0">
              <a:latin typeface="Arial"/>
              <a:cs typeface="Arial"/>
            </a:endParaRPr>
          </a:p>
          <a:p>
            <a:pPr algn="ctr"/>
            <a:r>
              <a:rPr lang="en-US" sz="2000" dirty="0">
                <a:latin typeface="Arial"/>
                <a:cs typeface="Arial"/>
              </a:rPr>
              <a:t> </a:t>
            </a:r>
            <a:r>
              <a:rPr lang="en-US" sz="2000" dirty="0" smtClean="0">
                <a:latin typeface="Arial"/>
                <a:cs typeface="Arial"/>
              </a:rPr>
              <a:t> </a:t>
            </a:r>
          </a:p>
        </p:txBody>
      </p:sp>
      <p:sp>
        <p:nvSpPr>
          <p:cNvPr id="8" name="TextBox 7"/>
          <p:cNvSpPr txBox="1"/>
          <p:nvPr/>
        </p:nvSpPr>
        <p:spPr>
          <a:xfrm>
            <a:off x="5304356" y="472701"/>
            <a:ext cx="1997856" cy="1631216"/>
          </a:xfrm>
          <a:prstGeom prst="rect">
            <a:avLst/>
          </a:prstGeom>
          <a:solidFill>
            <a:schemeClr val="bg1"/>
          </a:solidFill>
        </p:spPr>
        <p:txBody>
          <a:bodyPr wrap="square" rtlCol="0">
            <a:spAutoFit/>
          </a:bodyPr>
          <a:lstStyle/>
          <a:p>
            <a:pPr algn="ctr"/>
            <a:endParaRPr lang="en-US" sz="2000" dirty="0" smtClean="0">
              <a:latin typeface="Arial"/>
              <a:cs typeface="Arial"/>
            </a:endParaRPr>
          </a:p>
          <a:p>
            <a:pPr algn="ctr"/>
            <a:endParaRPr lang="en-US" sz="2000" dirty="0">
              <a:latin typeface="Arial"/>
              <a:cs typeface="Arial"/>
            </a:endParaRPr>
          </a:p>
          <a:p>
            <a:pPr algn="ctr"/>
            <a:endParaRPr lang="en-US" sz="2000" dirty="0" smtClean="0">
              <a:latin typeface="Arial"/>
              <a:cs typeface="Arial"/>
            </a:endParaRPr>
          </a:p>
          <a:p>
            <a:pPr algn="ctr"/>
            <a:endParaRPr lang="en-US" sz="2000" dirty="0">
              <a:latin typeface="Arial"/>
              <a:cs typeface="Arial"/>
            </a:endParaRPr>
          </a:p>
          <a:p>
            <a:pPr algn="ctr"/>
            <a:endParaRPr lang="en-US" sz="2000" dirty="0" smtClean="0">
              <a:latin typeface="Arial"/>
              <a:cs typeface="Arial"/>
            </a:endParaRPr>
          </a:p>
        </p:txBody>
      </p:sp>
      <p:cxnSp>
        <p:nvCxnSpPr>
          <p:cNvPr id="10" name="Straight Connector 9"/>
          <p:cNvCxnSpPr/>
          <p:nvPr/>
        </p:nvCxnSpPr>
        <p:spPr>
          <a:xfrm>
            <a:off x="3319187" y="230885"/>
            <a:ext cx="0" cy="612546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95018" y="230885"/>
            <a:ext cx="0" cy="612546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350825" y="2618073"/>
            <a:ext cx="541209" cy="1015663"/>
          </a:xfrm>
          <a:prstGeom prst="rect">
            <a:avLst/>
          </a:prstGeom>
          <a:noFill/>
        </p:spPr>
        <p:txBody>
          <a:bodyPr wrap="none" rtlCol="0">
            <a:spAutoFit/>
          </a:bodyPr>
          <a:lstStyle/>
          <a:p>
            <a:r>
              <a:rPr lang="en-US" sz="6000" b="1" dirty="0" smtClean="0">
                <a:solidFill>
                  <a:schemeClr val="accent2"/>
                </a:solidFill>
              </a:rPr>
              <a:t>?</a:t>
            </a:r>
            <a:endParaRPr lang="en-US" sz="6000" b="1" dirty="0">
              <a:solidFill>
                <a:schemeClr val="accent2"/>
              </a:solidFill>
            </a:endParaRPr>
          </a:p>
        </p:txBody>
      </p:sp>
      <p:sp>
        <p:nvSpPr>
          <p:cNvPr id="14" name="TextBox 13"/>
          <p:cNvSpPr txBox="1"/>
          <p:nvPr/>
        </p:nvSpPr>
        <p:spPr>
          <a:xfrm>
            <a:off x="6600001" y="2618073"/>
            <a:ext cx="541209" cy="1015663"/>
          </a:xfrm>
          <a:prstGeom prst="rect">
            <a:avLst/>
          </a:prstGeom>
          <a:noFill/>
        </p:spPr>
        <p:txBody>
          <a:bodyPr wrap="none" rtlCol="0">
            <a:spAutoFit/>
          </a:bodyPr>
          <a:lstStyle/>
          <a:p>
            <a:r>
              <a:rPr lang="en-US" sz="6000" b="1" dirty="0" smtClean="0">
                <a:solidFill>
                  <a:schemeClr val="accent2"/>
                </a:solidFill>
              </a:rPr>
              <a:t>?</a:t>
            </a:r>
            <a:endParaRPr lang="en-US" sz="6000" b="1" dirty="0">
              <a:solidFill>
                <a:schemeClr val="accent2"/>
              </a:solidFill>
            </a:endParaRPr>
          </a:p>
        </p:txBody>
      </p:sp>
      <p:sp>
        <p:nvSpPr>
          <p:cNvPr id="16" name="TextBox 15"/>
          <p:cNvSpPr txBox="1"/>
          <p:nvPr/>
        </p:nvSpPr>
        <p:spPr>
          <a:xfrm>
            <a:off x="154475" y="6364416"/>
            <a:ext cx="8770688" cy="369332"/>
          </a:xfrm>
          <a:prstGeom prst="rect">
            <a:avLst/>
          </a:prstGeom>
          <a:noFill/>
        </p:spPr>
        <p:txBody>
          <a:bodyPr wrap="square" rtlCol="0">
            <a:spAutoFit/>
          </a:bodyPr>
          <a:lstStyle/>
          <a:p>
            <a:r>
              <a:rPr lang="en-US" dirty="0" err="1" smtClean="0"/>
              <a:t>Barrouillet</a:t>
            </a:r>
            <a:r>
              <a:rPr lang="en-US" dirty="0" smtClean="0"/>
              <a:t>, </a:t>
            </a:r>
            <a:r>
              <a:rPr lang="en-US" dirty="0" err="1" smtClean="0"/>
              <a:t>Portrat</a:t>
            </a:r>
            <a:r>
              <a:rPr lang="en-US" dirty="0" smtClean="0"/>
              <a:t> &amp; </a:t>
            </a:r>
            <a:r>
              <a:rPr lang="en-US" dirty="0" err="1" smtClean="0"/>
              <a:t>Camos</a:t>
            </a:r>
            <a:r>
              <a:rPr lang="en-US" dirty="0" smtClean="0"/>
              <a:t> (2011)</a:t>
            </a:r>
            <a:endParaRPr lang="en-US" dirty="0"/>
          </a:p>
        </p:txBody>
      </p:sp>
    </p:spTree>
    <p:extLst>
      <p:ext uri="{BB962C8B-B14F-4D97-AF65-F5344CB8AC3E}">
        <p14:creationId xmlns:p14="http://schemas.microsoft.com/office/powerpoint/2010/main" val="2819687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TBRS Is Underspecified</a:t>
            </a:r>
            <a:endParaRPr lang="en-US" dirty="0"/>
          </a:p>
        </p:txBody>
      </p:sp>
      <p:sp>
        <p:nvSpPr>
          <p:cNvPr id="3" name="Content Placeholder 2"/>
          <p:cNvSpPr>
            <a:spLocks noGrp="1"/>
          </p:cNvSpPr>
          <p:nvPr>
            <p:ph idx="1"/>
          </p:nvPr>
        </p:nvSpPr>
        <p:spPr>
          <a:xfrm>
            <a:off x="457200" y="1600199"/>
            <a:ext cx="8229600" cy="4988859"/>
          </a:xfrm>
        </p:spPr>
        <p:txBody>
          <a:bodyPr>
            <a:normAutofit lnSpcReduction="10000"/>
          </a:bodyPr>
          <a:lstStyle/>
          <a:p>
            <a:pPr marL="514350" indent="-514350">
              <a:buFont typeface="+mj-lt"/>
              <a:buAutoNum type="arabicPeriod"/>
            </a:pPr>
            <a:r>
              <a:rPr lang="en-US" dirty="0" smtClean="0"/>
              <a:t>Does not describe distractor task</a:t>
            </a:r>
          </a:p>
          <a:p>
            <a:pPr lvl="1"/>
            <a:r>
              <a:rPr lang="en-US" dirty="0" smtClean="0"/>
              <a:t>Performance is the interaction of maintenance </a:t>
            </a:r>
            <a:r>
              <a:rPr lang="en-US" b="1" u="sng" dirty="0" smtClean="0"/>
              <a:t>and</a:t>
            </a:r>
            <a:r>
              <a:rPr lang="en-US" dirty="0" smtClean="0"/>
              <a:t> processing activity</a:t>
            </a:r>
          </a:p>
          <a:p>
            <a:pPr marL="457200" lvl="1" indent="0">
              <a:buNone/>
            </a:pPr>
            <a:endParaRPr lang="en-US" sz="800" dirty="0" smtClean="0"/>
          </a:p>
          <a:p>
            <a:pPr marL="514350" indent="-514350">
              <a:buFont typeface="+mj-lt"/>
              <a:buAutoNum type="arabicPeriod"/>
            </a:pPr>
            <a:r>
              <a:rPr lang="en-US" dirty="0" smtClean="0"/>
              <a:t>Limited range of CL tested with humans</a:t>
            </a:r>
          </a:p>
          <a:p>
            <a:pPr lvl="1"/>
            <a:r>
              <a:rPr lang="en-US" dirty="0" smtClean="0"/>
              <a:t>Is this function really linear?</a:t>
            </a:r>
          </a:p>
          <a:p>
            <a:pPr marL="457200" lvl="1" indent="0">
              <a:buNone/>
            </a:pPr>
            <a:endParaRPr lang="en-US" sz="900" dirty="0" smtClean="0"/>
          </a:p>
          <a:p>
            <a:pPr marL="457200" lvl="1" indent="0">
              <a:buNone/>
            </a:pPr>
            <a:endParaRPr lang="en-US" sz="900" dirty="0"/>
          </a:p>
          <a:p>
            <a:pPr marL="457200" lvl="1" indent="0">
              <a:buNone/>
            </a:pPr>
            <a:endParaRPr lang="en-US" sz="900" dirty="0" smtClean="0"/>
          </a:p>
          <a:p>
            <a:pPr marL="514350" indent="-514350">
              <a:buFont typeface="+mj-lt"/>
              <a:buAutoNum type="arabicPeriod"/>
            </a:pPr>
            <a:r>
              <a:rPr lang="en-US" dirty="0" smtClean="0"/>
              <a:t>Does not describe how </a:t>
            </a:r>
            <a:r>
              <a:rPr lang="en-US" dirty="0" err="1" smtClean="0"/>
              <a:t>attentional</a:t>
            </a:r>
            <a:r>
              <a:rPr lang="en-US" dirty="0" smtClean="0"/>
              <a:t> refreshing and articulatory rehearsal interact</a:t>
            </a:r>
          </a:p>
          <a:p>
            <a:pPr lvl="1"/>
            <a:r>
              <a:rPr lang="en-US" dirty="0" smtClean="0"/>
              <a:t>Evidence for rehearsal as something “extra” above &amp; beyond refreshing, but how so?</a:t>
            </a:r>
          </a:p>
        </p:txBody>
      </p:sp>
      <p:sp>
        <p:nvSpPr>
          <p:cNvPr id="4" name="TextBox 3"/>
          <p:cNvSpPr txBox="1"/>
          <p:nvPr/>
        </p:nvSpPr>
        <p:spPr>
          <a:xfrm>
            <a:off x="154475" y="6364416"/>
            <a:ext cx="8770688" cy="369332"/>
          </a:xfrm>
          <a:prstGeom prst="rect">
            <a:avLst/>
          </a:prstGeom>
          <a:noFill/>
        </p:spPr>
        <p:txBody>
          <a:bodyPr wrap="square" rtlCol="0">
            <a:spAutoFit/>
          </a:bodyPr>
          <a:lstStyle/>
          <a:p>
            <a:pPr algn="r"/>
            <a:r>
              <a:rPr lang="en-US" dirty="0" err="1" smtClean="0"/>
              <a:t>Camos</a:t>
            </a:r>
            <a:r>
              <a:rPr lang="en-US" dirty="0" smtClean="0"/>
              <a:t> &amp; </a:t>
            </a:r>
            <a:r>
              <a:rPr lang="en-US" dirty="0" err="1" smtClean="0"/>
              <a:t>Barrouillet</a:t>
            </a:r>
            <a:r>
              <a:rPr lang="en-US" dirty="0" smtClean="0"/>
              <a:t> (2014)</a:t>
            </a:r>
            <a:endParaRPr lang="en-US" dirty="0"/>
          </a:p>
        </p:txBody>
      </p:sp>
    </p:spTree>
    <p:extLst>
      <p:ext uri="{BB962C8B-B14F-4D97-AF65-F5344CB8AC3E}">
        <p14:creationId xmlns:p14="http://schemas.microsoft.com/office/powerpoint/2010/main" val="1534685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2434</TotalTime>
  <Words>2638</Words>
  <Application>Microsoft Macintosh PowerPoint</Application>
  <PresentationFormat>On-screen Show (4:3)</PresentationFormat>
  <Paragraphs>272</Paragraphs>
  <Slides>40</Slides>
  <Notes>21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Extending an Integrated Computational Model of the Time-Based Resource-Sharing Theory of Working Memory </vt:lpstr>
      <vt:lpstr>Working Memory</vt:lpstr>
      <vt:lpstr>Time-Based Resource-Sharing</vt:lpstr>
      <vt:lpstr>Dual Task Paradigm</vt:lpstr>
      <vt:lpstr>Cognitive Load</vt:lpstr>
      <vt:lpstr>PowerPoint Presentation</vt:lpstr>
      <vt:lpstr>TBRS Is Underspecified</vt:lpstr>
      <vt:lpstr>PowerPoint Presentation</vt:lpstr>
      <vt:lpstr>TBRS Is Underspecified</vt:lpstr>
      <vt:lpstr>TBRS Is Underspecified</vt:lpstr>
      <vt:lpstr>Attentional Refreshing</vt:lpstr>
      <vt:lpstr>Simulation Results</vt:lpstr>
      <vt:lpstr>PowerPoint Presentation</vt:lpstr>
      <vt:lpstr>Articulatory Rehearsal</vt:lpstr>
      <vt:lpstr>PowerPoint Presentation</vt:lpstr>
      <vt:lpstr>PowerPoint Presentation</vt:lpstr>
      <vt:lpstr>Discussion</vt:lpstr>
      <vt:lpstr>Conclusion</vt:lpstr>
      <vt:lpstr>Questions?</vt:lpstr>
      <vt:lpstr>ACT-R </vt:lpstr>
      <vt:lpstr>Model Behavior</vt:lpstr>
      <vt:lpstr>Parity Condition </vt:lpstr>
      <vt:lpstr>Spatial Location Condition </vt:lpstr>
      <vt:lpstr>Articulatory Rehearsal</vt:lpstr>
      <vt:lpstr> The Task</vt:lpstr>
      <vt:lpstr>PowerPoint Presentation</vt:lpstr>
      <vt:lpstr>PowerPoint Presentation</vt:lpstr>
      <vt:lpstr>PowerPoint Presentation</vt:lpstr>
      <vt:lpstr>PowerPoint Presentation</vt:lpstr>
      <vt:lpstr>Attentional Refreshing</vt:lpstr>
      <vt:lpstr>Span-CL function appears to hold across changes in strategy</vt:lpstr>
      <vt:lpstr>PowerPoint Presentation</vt:lpstr>
      <vt:lpstr>PowerPoint Presentation</vt:lpstr>
      <vt:lpstr>Articulatory Suppression</vt:lpstr>
      <vt:lpstr>PowerPoint Presentation</vt:lpstr>
      <vt:lpstr>PowerPoint Presentation</vt:lpstr>
      <vt:lpstr>PowerPoint Presentation</vt:lpstr>
      <vt:lpstr>PowerPoint Presentation</vt:lpstr>
      <vt:lpstr>PowerPoint Presentation</vt:lpstr>
      <vt:lpstr>PowerPoint Presentation</vt:lpstr>
    </vt:vector>
  </TitlesOfParts>
  <Company>Wright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an Integrated Computational Model of the Time-Based Resource-Sharing Theory of Working Memory </dc:title>
  <dc:creator>Joseph Glavan</dc:creator>
  <cp:lastModifiedBy>Joseph Glavan</cp:lastModifiedBy>
  <cp:revision>65</cp:revision>
  <dcterms:created xsi:type="dcterms:W3CDTF">2018-05-08T14:01:53Z</dcterms:created>
  <dcterms:modified xsi:type="dcterms:W3CDTF">2018-05-12T02:59:53Z</dcterms:modified>
</cp:coreProperties>
</file>